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85.png" ContentType="image/png"/>
  <Override PartName="/ppt/media/image4.png" ContentType="image/png"/>
  <Override PartName="/ppt/media/image8.png" ContentType="image/png"/>
  <Override PartName="/ppt/media/image63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9.jpeg" ContentType="image/jpe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6.png" ContentType="image/png"/>
  <Override PartName="/ppt/media/image17.png" ContentType="image/png"/>
  <Override PartName="/ppt/media/image1.jpeg" ContentType="image/jpeg"/>
  <Override PartName="/ppt/media/image27.png" ContentType="image/png"/>
  <Override PartName="/ppt/media/image2.jpeg" ContentType="image/jpeg"/>
  <Override PartName="/ppt/media/image12.png" ContentType="image/png"/>
  <Override PartName="/ppt/media/image3.jpeg" ContentType="image/jpe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15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.jpeg" ContentType="image/jpe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.jpeg" ContentType="image/jpe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1.png" ContentType="image/png"/>
  <Override PartName="/ppt/media/image62.png" ContentType="image/png"/>
  <Override PartName="/ppt/media/image6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it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ti</a:t>
            </a:r>
            <a:r>
              <a:rPr b="0" lang="en-GB" sz="4400" spc="-1" strike="noStrike">
                <a:latin typeface="Arial"/>
              </a:rPr>
              <a:t>tl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BAF52CE5-BB84-4E39-82D3-C78265D04160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9640" cy="197352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б</a:t>
            </a: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з</a:t>
            </a: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ц</a:t>
            </a: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з</a:t>
            </a: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г</a:t>
            </a: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в</a:t>
            </a: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к</a:t>
            </a: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а</a:t>
            </a:r>
            <a:endParaRPr b="0" lang="ru-RU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692640" y="5255280"/>
            <a:ext cx="2267640" cy="301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1F21F89-27A7-4306-9B0D-6C23AAD5DB4E}" type="datetime">
              <a:rPr b="0" lang="en-GB" sz="1200" spc="-1" strike="noStrike">
                <a:solidFill>
                  <a:srgbClr val="8b8b8b"/>
                </a:solidFill>
                <a:latin typeface="Calibri"/>
              </a:rPr>
              <a:t>22/01/19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3338640" y="5255280"/>
            <a:ext cx="3401640" cy="301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7118640" y="5255280"/>
            <a:ext cx="2267640" cy="301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F0C7CAC-9C9C-48A9-A6D8-D14FF81806A7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16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32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ru-RU" sz="232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6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ru-RU" sz="166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7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9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ru-RU" sz="149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9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ru-RU" sz="149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6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ru-RU" sz="166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6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ru-RU" sz="166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6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ru-RU" sz="166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б</a:t>
            </a: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з</a:t>
            </a: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ц</a:t>
            </a: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з</a:t>
            </a: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г</a:t>
            </a: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в</a:t>
            </a: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к</a:t>
            </a: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</a:rPr>
              <a:t>Образец текста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Пятый уровень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692640" y="5255280"/>
            <a:ext cx="2267640" cy="301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C76B290-DF9E-4B76-AEA4-3365B660DC7E}" type="datetime">
              <a:rPr b="0" lang="en-GB" sz="1200" spc="-1" strike="noStrike">
                <a:solidFill>
                  <a:srgbClr val="8b8b8b"/>
                </a:solidFill>
                <a:latin typeface="Calibri"/>
              </a:rPr>
              <a:t>22/01/19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3338640" y="5255280"/>
            <a:ext cx="3401640" cy="301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7118640" y="5255280"/>
            <a:ext cx="2267640" cy="301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2ED5FA7-D6F8-4909-B5B2-7E51268FB323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b="0" lang="ru-RU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55B7EA5-C905-4E19-9FBB-9CE960D5B79B}" type="datetime">
              <a:rPr b="0" lang="en-GB" sz="1200" spc="-1" strike="noStrike">
                <a:solidFill>
                  <a:srgbClr val="8b8b8b"/>
                </a:solidFill>
                <a:latin typeface="Calibri"/>
              </a:rPr>
              <a:t>22/01/19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89E7DBA-93D1-49AD-94D6-962A8EDF7476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38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-36000" y="360000"/>
            <a:ext cx="10080000" cy="2736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pt</a:t>
            </a: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ur</a:t>
            </a: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in</a:t>
            </a: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g </a:t>
            </a: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lo</a:t>
            </a: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p </a:t>
            </a: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p</a:t>
            </a: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ar</a:t>
            </a: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al</a:t>
            </a: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lel</a:t>
            </a: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bi</a:t>
            </a: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lit</a:t>
            </a: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y </a:t>
            </a: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pr</a:t>
            </a: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pe</a:t>
            </a: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rt</a:t>
            </a:r>
            <a:r>
              <a:rPr b="1" lang="ru-RU" sz="3600" spc="-1" strike="noStrike">
                <a:solidFill>
                  <a:srgbClr val="000000"/>
                </a:solidFill>
                <a:latin typeface="Times New Roman"/>
              </a:rPr>
              <a:t>y:</a:t>
            </a:r>
            <a:br/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fro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m 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sour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ce 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cod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e 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par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alle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lisa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bilit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y 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met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rics </a:t>
            </a:r>
            <a:br/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mac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hine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-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lear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nin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g 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bas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ed 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assi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stan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ce </a:t>
            </a:r>
            <a:r>
              <a:rPr b="0" i="1" lang="ru-RU" sz="2000" spc="-1" strike="noStrike">
                <a:solidFill>
                  <a:srgbClr val="000000"/>
                </a:solidFill>
                <a:latin typeface="Times New Roman"/>
              </a:rPr>
              <a:t>tool</a:t>
            </a:r>
            <a:r>
              <a:rPr b="1" lang="ru-RU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0" y="2664000"/>
            <a:ext cx="10080000" cy="2088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GB" sz="2400" spc="-1" strike="noStrike">
                <a:solidFill>
                  <a:srgbClr val="000000"/>
                </a:solidFill>
                <a:latin typeface="Times New Roman"/>
              </a:rPr>
              <a:t>PP</a:t>
            </a:r>
            <a:r>
              <a:rPr b="0" lang="en-GB" sz="2400" spc="-1" strike="noStrike">
                <a:solidFill>
                  <a:srgbClr val="000000"/>
                </a:solidFill>
                <a:latin typeface="Times New Roman"/>
              </a:rPr>
              <a:t>ar </a:t>
            </a:r>
            <a:r>
              <a:rPr b="0" lang="en-GB" sz="2400" spc="-1" strike="noStrike">
                <a:solidFill>
                  <a:srgbClr val="000000"/>
                </a:solidFill>
                <a:latin typeface="Times New Roman"/>
              </a:rPr>
              <a:t>Lu</a:t>
            </a:r>
            <a:r>
              <a:rPr b="0" lang="en-GB" sz="2400" spc="-1" strike="noStrike">
                <a:solidFill>
                  <a:srgbClr val="000000"/>
                </a:solidFill>
                <a:latin typeface="Times New Roman"/>
              </a:rPr>
              <a:t>nch </a:t>
            </a:r>
            <a:r>
              <a:rPr b="0" lang="en-GB" sz="2400" spc="-1" strike="noStrike">
                <a:solidFill>
                  <a:srgbClr val="000000"/>
                </a:solidFill>
                <a:latin typeface="Times New Roman"/>
              </a:rPr>
              <a:t>Tal</a:t>
            </a:r>
            <a:r>
              <a:rPr b="0" lang="en-GB" sz="2400" spc="-1" strike="noStrike">
                <a:solidFill>
                  <a:srgbClr val="000000"/>
                </a:solidFill>
                <a:latin typeface="Times New Roman"/>
              </a:rPr>
              <a:t>k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GB" sz="2400" spc="-1" strike="noStrike">
                <a:solidFill>
                  <a:srgbClr val="000000"/>
                </a:solidFill>
                <a:latin typeface="Times New Roman"/>
              </a:rPr>
              <a:t>Jan</a:t>
            </a:r>
            <a:r>
              <a:rPr b="0" lang="en-GB" sz="2400" spc="-1" strike="noStrike">
                <a:solidFill>
                  <a:srgbClr val="000000"/>
                </a:solidFill>
                <a:latin typeface="Times New Roman"/>
              </a:rPr>
              <a:t>uar</a:t>
            </a:r>
            <a:r>
              <a:rPr b="0" lang="en-GB" sz="2400" spc="-1" strike="noStrike">
                <a:solidFill>
                  <a:srgbClr val="000000"/>
                </a:solidFill>
                <a:latin typeface="Times New Roman"/>
              </a:rPr>
              <a:t>y, </a:t>
            </a:r>
            <a:r>
              <a:rPr b="0" lang="en-GB" sz="2400" spc="-1" strike="noStrike">
                <a:solidFill>
                  <a:srgbClr val="000000"/>
                </a:solidFill>
                <a:latin typeface="Times New Roman"/>
              </a:rPr>
              <a:t>23, </a:t>
            </a:r>
            <a:r>
              <a:rPr b="0" lang="en-GB" sz="2400" spc="-1" strike="noStrike">
                <a:solidFill>
                  <a:srgbClr val="000000"/>
                </a:solidFill>
                <a:latin typeface="Times New Roman"/>
              </a:rPr>
              <a:t>201</a:t>
            </a:r>
            <a:r>
              <a:rPr b="0" lang="en-GB" sz="2400" spc="-1" strike="noStrike">
                <a:solidFill>
                  <a:srgbClr val="000000"/>
                </a:solidFill>
                <a:latin typeface="Times New Roman"/>
              </a:rPr>
              <a:t>9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i="1" lang="en-GB" sz="1800" spc="-1" strike="noStrike">
                <a:solidFill>
                  <a:srgbClr val="000000"/>
                </a:solidFill>
                <a:latin typeface="Times New Roman"/>
              </a:rPr>
              <a:t>Alek</a:t>
            </a:r>
            <a:r>
              <a:rPr b="0" i="1" lang="en-GB" sz="1800" spc="-1" strike="noStrike">
                <a:solidFill>
                  <a:srgbClr val="000000"/>
                </a:solidFill>
                <a:latin typeface="Times New Roman"/>
              </a:rPr>
              <a:t>sand</a:t>
            </a:r>
            <a:r>
              <a:rPr b="0" i="1" lang="en-GB" sz="1800" spc="-1" strike="noStrike">
                <a:solidFill>
                  <a:srgbClr val="000000"/>
                </a:solidFill>
                <a:latin typeface="Times New Roman"/>
              </a:rPr>
              <a:t>r </a:t>
            </a:r>
            <a:r>
              <a:rPr b="0" i="1" lang="en-GB" sz="1800" spc="-1" strike="noStrike">
                <a:solidFill>
                  <a:srgbClr val="000000"/>
                </a:solidFill>
                <a:latin typeface="Times New Roman"/>
              </a:rPr>
              <a:t>Mar</a:t>
            </a:r>
            <a:r>
              <a:rPr b="0" i="1" lang="en-GB" sz="1800" spc="-1" strike="noStrike">
                <a:solidFill>
                  <a:srgbClr val="000000"/>
                </a:solidFill>
                <a:latin typeface="Times New Roman"/>
              </a:rPr>
              <a:t>amzi</a:t>
            </a:r>
            <a:r>
              <a:rPr b="0" i="1" lang="en-GB" sz="1800" spc="-1" strike="noStrike">
                <a:solidFill>
                  <a:srgbClr val="000000"/>
                </a:solidFill>
                <a:latin typeface="Times New Roman"/>
              </a:rPr>
              <a:t>n, </a:t>
            </a:r>
            <a:r>
              <a:rPr b="0" i="1" lang="en-GB" sz="1800" spc="-1" strike="noStrike">
                <a:solidFill>
                  <a:srgbClr val="000000"/>
                </a:solidFill>
                <a:latin typeface="Times New Roman"/>
              </a:rPr>
              <a:t>s173</a:t>
            </a:r>
            <a:r>
              <a:rPr b="0" i="1" lang="en-GB" sz="1800" spc="-1" strike="noStrike">
                <a:solidFill>
                  <a:srgbClr val="000000"/>
                </a:solidFill>
                <a:latin typeface="Times New Roman"/>
              </a:rPr>
              <a:t>6883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357120" y="4821480"/>
            <a:ext cx="1607400" cy="64008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2996280" y="4677840"/>
            <a:ext cx="3551400" cy="85824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3"/>
          <a:stretch/>
        </p:blipFill>
        <p:spPr>
          <a:xfrm>
            <a:off x="6983640" y="4762080"/>
            <a:ext cx="2897640" cy="77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0" y="0"/>
            <a:ext cx="10080000" cy="51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Softwa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re 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Metric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s for 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Paralle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lism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1152000" y="601560"/>
            <a:ext cx="3272400" cy="249444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5040000" y="576000"/>
            <a:ext cx="3359160" cy="253620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3"/>
          <a:stretch/>
        </p:blipFill>
        <p:spPr>
          <a:xfrm>
            <a:off x="5040000" y="2952000"/>
            <a:ext cx="3388680" cy="258300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4"/>
          <a:stretch/>
        </p:blipFill>
        <p:spPr>
          <a:xfrm>
            <a:off x="1152000" y="3024000"/>
            <a:ext cx="3262680" cy="248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0" y="0"/>
            <a:ext cx="10080000" cy="51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Softwa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re 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Metric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s for 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Paralle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lism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 rot="336000">
            <a:off x="3384000" y="3240000"/>
            <a:ext cx="2375640" cy="178308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2"/>
          <a:stretch/>
        </p:blipFill>
        <p:spPr>
          <a:xfrm>
            <a:off x="5400000" y="2522880"/>
            <a:ext cx="2202480" cy="165312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3"/>
          <a:stretch/>
        </p:blipFill>
        <p:spPr>
          <a:xfrm>
            <a:off x="1800000" y="2304000"/>
            <a:ext cx="2244960" cy="171108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4"/>
          <a:stretch/>
        </p:blipFill>
        <p:spPr>
          <a:xfrm>
            <a:off x="496440" y="2088000"/>
            <a:ext cx="1879560" cy="143280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5"/>
          <a:stretch/>
        </p:blipFill>
        <p:spPr>
          <a:xfrm>
            <a:off x="871560" y="720000"/>
            <a:ext cx="1828080" cy="139356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6"/>
          <a:stretch/>
        </p:blipFill>
        <p:spPr>
          <a:xfrm rot="528000">
            <a:off x="3576240" y="2160000"/>
            <a:ext cx="1679760" cy="124920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7"/>
          <a:stretch/>
        </p:blipFill>
        <p:spPr>
          <a:xfrm>
            <a:off x="5256000" y="2086920"/>
            <a:ext cx="1324080" cy="100908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8"/>
          <a:stretch/>
        </p:blipFill>
        <p:spPr>
          <a:xfrm rot="19918200">
            <a:off x="2919600" y="922320"/>
            <a:ext cx="1828080" cy="139356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9"/>
          <a:stretch/>
        </p:blipFill>
        <p:spPr>
          <a:xfrm>
            <a:off x="4323960" y="792000"/>
            <a:ext cx="1387800" cy="104184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10"/>
          <a:stretch/>
        </p:blipFill>
        <p:spPr>
          <a:xfrm rot="1310400">
            <a:off x="7082640" y="1911600"/>
            <a:ext cx="1612080" cy="122868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11"/>
          <a:stretch/>
        </p:blipFill>
        <p:spPr>
          <a:xfrm>
            <a:off x="5760000" y="864000"/>
            <a:ext cx="1580040" cy="118584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12"/>
          <a:stretch/>
        </p:blipFill>
        <p:spPr>
          <a:xfrm>
            <a:off x="7632000" y="861480"/>
            <a:ext cx="1420200" cy="1082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0" y="0"/>
            <a:ext cx="10080000" cy="51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Software Metrics for Parallelism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 rot="336000">
            <a:off x="3384000" y="3240000"/>
            <a:ext cx="2375640" cy="178308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5400000" y="2522880"/>
            <a:ext cx="2202480" cy="165312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1800000" y="2304000"/>
            <a:ext cx="2244960" cy="171108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4"/>
          <a:stretch/>
        </p:blipFill>
        <p:spPr>
          <a:xfrm>
            <a:off x="496440" y="2088000"/>
            <a:ext cx="1879560" cy="143280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5"/>
          <a:stretch/>
        </p:blipFill>
        <p:spPr>
          <a:xfrm>
            <a:off x="871560" y="720000"/>
            <a:ext cx="1828080" cy="1393560"/>
          </a:xfrm>
          <a:prstGeom prst="rect">
            <a:avLst/>
          </a:prstGeom>
          <a:ln>
            <a:noFill/>
          </a:ln>
        </p:spPr>
      </p:pic>
      <p:pic>
        <p:nvPicPr>
          <p:cNvPr id="248" name="" descr=""/>
          <p:cNvPicPr/>
          <p:nvPr/>
        </p:nvPicPr>
        <p:blipFill>
          <a:blip r:embed="rId6"/>
          <a:stretch/>
        </p:blipFill>
        <p:spPr>
          <a:xfrm rot="528000">
            <a:off x="3576240" y="2160000"/>
            <a:ext cx="1679760" cy="1249200"/>
          </a:xfrm>
          <a:prstGeom prst="rect">
            <a:avLst/>
          </a:prstGeom>
          <a:ln>
            <a:noFill/>
          </a:ln>
        </p:spPr>
      </p:pic>
      <p:pic>
        <p:nvPicPr>
          <p:cNvPr id="249" name="" descr=""/>
          <p:cNvPicPr/>
          <p:nvPr/>
        </p:nvPicPr>
        <p:blipFill>
          <a:blip r:embed="rId7"/>
          <a:stretch/>
        </p:blipFill>
        <p:spPr>
          <a:xfrm>
            <a:off x="5256000" y="2086920"/>
            <a:ext cx="1324080" cy="1009080"/>
          </a:xfrm>
          <a:prstGeom prst="rect">
            <a:avLst/>
          </a:prstGeom>
          <a:ln>
            <a:noFill/>
          </a:ln>
        </p:spPr>
      </p:pic>
      <p:pic>
        <p:nvPicPr>
          <p:cNvPr id="250" name="" descr=""/>
          <p:cNvPicPr/>
          <p:nvPr/>
        </p:nvPicPr>
        <p:blipFill>
          <a:blip r:embed="rId8"/>
          <a:stretch/>
        </p:blipFill>
        <p:spPr>
          <a:xfrm rot="19918200">
            <a:off x="2919600" y="922320"/>
            <a:ext cx="1828080" cy="139356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9"/>
          <a:stretch/>
        </p:blipFill>
        <p:spPr>
          <a:xfrm>
            <a:off x="4323960" y="792000"/>
            <a:ext cx="1387800" cy="104184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10"/>
          <a:stretch/>
        </p:blipFill>
        <p:spPr>
          <a:xfrm rot="1310400">
            <a:off x="7082640" y="1911600"/>
            <a:ext cx="1612080" cy="122868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11"/>
          <a:stretch/>
        </p:blipFill>
        <p:spPr>
          <a:xfrm>
            <a:off x="5760000" y="864000"/>
            <a:ext cx="1580040" cy="118584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12"/>
          <a:stretch/>
        </p:blipFill>
        <p:spPr>
          <a:xfrm>
            <a:off x="7632000" y="861480"/>
            <a:ext cx="1420200" cy="1082520"/>
          </a:xfrm>
          <a:prstGeom prst="rect">
            <a:avLst/>
          </a:prstGeom>
          <a:ln>
            <a:noFill/>
          </a:ln>
        </p:spPr>
      </p:pic>
      <p:sp>
        <p:nvSpPr>
          <p:cNvPr id="255" name="TextShape 2"/>
          <p:cNvSpPr txBox="1"/>
          <p:nvPr/>
        </p:nvSpPr>
        <p:spPr>
          <a:xfrm>
            <a:off x="288000" y="1440000"/>
            <a:ext cx="9432000" cy="3411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latin typeface="Arial"/>
              </a:rPr>
              <a:t>W</a:t>
            </a:r>
            <a:r>
              <a:rPr b="0" lang="en-GB" sz="2600" spc="-1" strike="noStrike">
                <a:latin typeface="Arial"/>
              </a:rPr>
              <a:t>h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r</a:t>
            </a:r>
            <a:r>
              <a:rPr b="0" lang="en-GB" sz="2600" spc="-1" strike="noStrike">
                <a:latin typeface="Arial"/>
              </a:rPr>
              <a:t>a</a:t>
            </a:r>
            <a:r>
              <a:rPr b="0" lang="en-GB" sz="2600" spc="-1" strike="noStrike">
                <a:latin typeface="Arial"/>
              </a:rPr>
              <a:t>s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s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n</a:t>
            </a:r>
            <a:r>
              <a:rPr b="0" lang="en-GB" sz="2600" spc="-1" strike="noStrike">
                <a:latin typeface="Arial"/>
              </a:rPr>
              <a:t>g</a:t>
            </a:r>
            <a:r>
              <a:rPr b="0" lang="en-GB" sz="2600" spc="-1" strike="noStrike">
                <a:latin typeface="Arial"/>
              </a:rPr>
              <a:t>l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l</a:t>
            </a:r>
            <a:r>
              <a:rPr b="0" lang="en-GB" sz="2600" spc="-1" strike="noStrike">
                <a:latin typeface="Arial"/>
              </a:rPr>
              <a:t>o</a:t>
            </a:r>
            <a:r>
              <a:rPr b="0" lang="en-GB" sz="2600" spc="-1" strike="noStrike">
                <a:latin typeface="Arial"/>
              </a:rPr>
              <a:t>o</a:t>
            </a:r>
            <a:r>
              <a:rPr b="0" lang="en-GB" sz="2600" spc="-1" strike="noStrike">
                <a:latin typeface="Arial"/>
              </a:rPr>
              <a:t>p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p</a:t>
            </a:r>
            <a:r>
              <a:rPr b="0" lang="en-GB" sz="2600" spc="-1" strike="noStrike">
                <a:latin typeface="Arial"/>
              </a:rPr>
              <a:t>a</a:t>
            </a:r>
            <a:r>
              <a:rPr b="0" lang="en-GB" sz="2600" spc="-1" strike="noStrike">
                <a:latin typeface="Arial"/>
              </a:rPr>
              <a:t>r</a:t>
            </a:r>
            <a:r>
              <a:rPr b="0" lang="en-GB" sz="2600" spc="-1" strike="noStrike">
                <a:latin typeface="Arial"/>
              </a:rPr>
              <a:t>a</a:t>
            </a:r>
            <a:r>
              <a:rPr b="0" lang="en-GB" sz="2600" spc="-1" strike="noStrike">
                <a:latin typeface="Arial"/>
              </a:rPr>
              <a:t>l</a:t>
            </a:r>
            <a:r>
              <a:rPr b="0" lang="en-GB" sz="2600" spc="-1" strike="noStrike">
                <a:latin typeface="Arial"/>
              </a:rPr>
              <a:t>l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l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s</a:t>
            </a:r>
            <a:r>
              <a:rPr b="0" lang="en-GB" sz="2600" spc="-1" strike="noStrike">
                <a:latin typeface="Arial"/>
              </a:rPr>
              <a:t>a</a:t>
            </a:r>
            <a:r>
              <a:rPr b="0" lang="en-GB" sz="2600" spc="-1" strike="noStrike">
                <a:latin typeface="Arial"/>
              </a:rPr>
              <a:t>b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l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t</a:t>
            </a:r>
            <a:r>
              <a:rPr b="0" lang="en-GB" sz="2600" spc="-1" strike="noStrike">
                <a:latin typeface="Arial"/>
              </a:rPr>
              <a:t>y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m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t</a:t>
            </a:r>
            <a:r>
              <a:rPr b="0" lang="en-GB" sz="2600" spc="-1" strike="noStrike">
                <a:latin typeface="Arial"/>
              </a:rPr>
              <a:t>r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c</a:t>
            </a:r>
            <a:r>
              <a:rPr b="0" lang="en-GB" sz="2600" spc="-1" strike="noStrike">
                <a:latin typeface="Arial"/>
              </a:rPr>
              <a:t>s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s</a:t>
            </a:r>
            <a:r>
              <a:rPr b="0" lang="en-GB" sz="2600" spc="-1" strike="noStrike">
                <a:latin typeface="Arial"/>
              </a:rPr>
              <a:t>h</a:t>
            </a:r>
            <a:r>
              <a:rPr b="0" lang="en-GB" sz="2600" spc="-1" strike="noStrike">
                <a:latin typeface="Arial"/>
              </a:rPr>
              <a:t>o</a:t>
            </a:r>
            <a:r>
              <a:rPr b="0" lang="en-GB" sz="2600" spc="-1" strike="noStrike">
                <a:latin typeface="Arial"/>
              </a:rPr>
              <a:t>w</a:t>
            </a:r>
            <a:r>
              <a:rPr b="0" lang="en-GB" sz="2600" spc="-1" strike="noStrike">
                <a:latin typeface="Arial"/>
              </a:rPr>
              <a:t> 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s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l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i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g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h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t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 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c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o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r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r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e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l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a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t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i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o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n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c</a:t>
            </a:r>
            <a:r>
              <a:rPr b="0" lang="en-GB" sz="2600" spc="-1" strike="noStrike">
                <a:latin typeface="Arial"/>
              </a:rPr>
              <a:t>o</a:t>
            </a:r>
            <a:r>
              <a:rPr b="0" lang="en-GB" sz="2600" spc="-1" strike="noStrike">
                <a:latin typeface="Arial"/>
              </a:rPr>
              <a:t>r</a:t>
            </a:r>
            <a:r>
              <a:rPr b="0" lang="en-GB" sz="2600" spc="-1" strike="noStrike">
                <a:latin typeface="Arial"/>
              </a:rPr>
              <a:t>r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s</a:t>
            </a:r>
            <a:r>
              <a:rPr b="0" lang="en-GB" sz="2600" spc="-1" strike="noStrike">
                <a:latin typeface="Arial"/>
              </a:rPr>
              <a:t>p</a:t>
            </a:r>
            <a:r>
              <a:rPr b="0" lang="en-GB" sz="2600" spc="-1" strike="noStrike">
                <a:latin typeface="Arial"/>
              </a:rPr>
              <a:t>o</a:t>
            </a:r>
            <a:r>
              <a:rPr b="0" lang="en-GB" sz="2600" spc="-1" strike="noStrike">
                <a:latin typeface="Arial"/>
              </a:rPr>
              <a:t>n</a:t>
            </a:r>
            <a:r>
              <a:rPr b="0" lang="en-GB" sz="2600" spc="-1" strike="noStrike">
                <a:latin typeface="Arial"/>
              </a:rPr>
              <a:t>d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n</a:t>
            </a:r>
            <a:r>
              <a:rPr b="0" lang="en-GB" sz="2600" spc="-1" strike="noStrike">
                <a:latin typeface="Arial"/>
              </a:rPr>
              <a:t>g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t</a:t>
            </a:r>
            <a:r>
              <a:rPr b="0" lang="en-GB" sz="2600" spc="-1" strike="noStrike">
                <a:latin typeface="Arial"/>
              </a:rPr>
              <a:t>o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t</a:t>
            </a:r>
            <a:r>
              <a:rPr b="0" lang="en-GB" sz="2600" spc="-1" strike="noStrike">
                <a:latin typeface="Arial"/>
              </a:rPr>
              <a:t>h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b</a:t>
            </a:r>
            <a:r>
              <a:rPr b="0" lang="en-GB" sz="2600" spc="-1" strike="noStrike">
                <a:latin typeface="Arial"/>
              </a:rPr>
              <a:t>a</a:t>
            </a:r>
            <a:r>
              <a:rPr b="0" lang="en-GB" sz="2600" spc="-1" strike="noStrike">
                <a:latin typeface="Arial"/>
              </a:rPr>
              <a:t>s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c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m</a:t>
            </a:r>
            <a:r>
              <a:rPr b="0" lang="en-GB" sz="2600" spc="-1" strike="noStrike">
                <a:latin typeface="Arial"/>
              </a:rPr>
              <a:t>o</a:t>
            </a:r>
            <a:r>
              <a:rPr b="0" lang="en-GB" sz="2600" spc="-1" strike="noStrike">
                <a:latin typeface="Arial"/>
              </a:rPr>
              <a:t>t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v</a:t>
            </a:r>
            <a:r>
              <a:rPr b="0" lang="en-GB" sz="2600" spc="-1" strike="noStrike">
                <a:latin typeface="Arial"/>
              </a:rPr>
              <a:t>a</a:t>
            </a:r>
            <a:r>
              <a:rPr b="0" lang="en-GB" sz="2600" spc="-1" strike="noStrike">
                <a:latin typeface="Arial"/>
              </a:rPr>
              <a:t>t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o</a:t>
            </a:r>
            <a:r>
              <a:rPr b="0" lang="en-GB" sz="2600" spc="-1" strike="noStrike">
                <a:latin typeface="Arial"/>
              </a:rPr>
              <a:t>n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a</a:t>
            </a:r>
            <a:r>
              <a:rPr b="0" lang="en-GB" sz="2600" spc="-1" strike="noStrike">
                <a:latin typeface="Arial"/>
              </a:rPr>
              <a:t>n</a:t>
            </a:r>
            <a:r>
              <a:rPr b="0" lang="en-GB" sz="2600" spc="-1" strike="noStrike">
                <a:latin typeface="Arial"/>
              </a:rPr>
              <a:t>d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n</a:t>
            </a:r>
            <a:r>
              <a:rPr b="0" lang="en-GB" sz="2600" spc="-1" strike="noStrike">
                <a:latin typeface="Arial"/>
              </a:rPr>
              <a:t>t</a:t>
            </a:r>
            <a:r>
              <a:rPr b="0" lang="en-GB" sz="2600" spc="-1" strike="noStrike">
                <a:latin typeface="Arial"/>
              </a:rPr>
              <a:t>u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t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o</a:t>
            </a:r>
            <a:r>
              <a:rPr b="0" lang="en-GB" sz="2600" spc="-1" strike="noStrike">
                <a:latin typeface="Arial"/>
              </a:rPr>
              <a:t>n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b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h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n</a:t>
            </a:r>
            <a:r>
              <a:rPr b="0" lang="en-GB" sz="2600" spc="-1" strike="noStrike">
                <a:latin typeface="Arial"/>
              </a:rPr>
              <a:t>d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t</a:t>
            </a:r>
            <a:r>
              <a:rPr b="0" lang="en-GB" sz="2600" spc="-1" strike="noStrike">
                <a:latin typeface="Arial"/>
              </a:rPr>
              <a:t>h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m</a:t>
            </a:r>
            <a:endParaRPr b="0" lang="en-GB" sz="2600" spc="-1" strike="noStrike"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2600" spc="-1" strike="noStrike"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latin typeface="Arial"/>
              </a:rPr>
              <a:t>T</a:t>
            </a:r>
            <a:r>
              <a:rPr b="0" lang="en-GB" sz="2600" spc="-1" strike="noStrike">
                <a:latin typeface="Arial"/>
              </a:rPr>
              <a:t>h</a:t>
            </a:r>
            <a:r>
              <a:rPr b="0" lang="en-GB" sz="2600" spc="-1" strike="noStrike">
                <a:latin typeface="Arial"/>
              </a:rPr>
              <a:t>a</a:t>
            </a:r>
            <a:r>
              <a:rPr b="0" lang="en-GB" sz="2600" spc="-1" strike="noStrike">
                <a:latin typeface="Arial"/>
              </a:rPr>
              <a:t>t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c</a:t>
            </a:r>
            <a:r>
              <a:rPr b="0" lang="en-GB" sz="2600" spc="-1" strike="noStrike">
                <a:latin typeface="Arial"/>
              </a:rPr>
              <a:t>o</a:t>
            </a:r>
            <a:r>
              <a:rPr b="0" lang="en-GB" sz="2600" spc="-1" strike="noStrike">
                <a:latin typeface="Arial"/>
              </a:rPr>
              <a:t>r</a:t>
            </a:r>
            <a:r>
              <a:rPr b="0" lang="en-GB" sz="2600" spc="-1" strike="noStrike">
                <a:latin typeface="Arial"/>
              </a:rPr>
              <a:t>r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l</a:t>
            </a:r>
            <a:r>
              <a:rPr b="0" lang="en-GB" sz="2600" spc="-1" strike="noStrike">
                <a:latin typeface="Arial"/>
              </a:rPr>
              <a:t>a</a:t>
            </a:r>
            <a:r>
              <a:rPr b="0" lang="en-GB" sz="2600" spc="-1" strike="noStrike">
                <a:latin typeface="Arial"/>
              </a:rPr>
              <a:t>t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o</a:t>
            </a:r>
            <a:r>
              <a:rPr b="0" lang="en-GB" sz="2600" spc="-1" strike="noStrike">
                <a:latin typeface="Arial"/>
              </a:rPr>
              <a:t>n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s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n</a:t>
            </a:r>
            <a:r>
              <a:rPr b="0" lang="en-GB" sz="2600" spc="-1" strike="noStrike">
                <a:latin typeface="Arial"/>
              </a:rPr>
              <a:t>o</a:t>
            </a:r>
            <a:r>
              <a:rPr b="0" lang="en-GB" sz="2600" spc="-1" strike="noStrike">
                <a:latin typeface="Arial"/>
              </a:rPr>
              <a:t>t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n</a:t>
            </a:r>
            <a:r>
              <a:rPr b="0" lang="en-GB" sz="2600" spc="-1" strike="noStrike">
                <a:latin typeface="Arial"/>
              </a:rPr>
              <a:t>o</a:t>
            </a:r>
            <a:r>
              <a:rPr b="0" lang="en-GB" sz="2600" spc="-1" strike="noStrike">
                <a:latin typeface="Arial"/>
              </a:rPr>
              <a:t>u</a:t>
            </a:r>
            <a:r>
              <a:rPr b="0" lang="en-GB" sz="2600" spc="-1" strike="noStrike">
                <a:latin typeface="Arial"/>
              </a:rPr>
              <a:t>g</a:t>
            </a:r>
            <a:r>
              <a:rPr b="0" lang="en-GB" sz="2600" spc="-1" strike="noStrike">
                <a:latin typeface="Arial"/>
              </a:rPr>
              <a:t>h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t</a:t>
            </a:r>
            <a:r>
              <a:rPr b="0" lang="en-GB" sz="2600" spc="-1" strike="noStrike">
                <a:latin typeface="Arial"/>
              </a:rPr>
              <a:t>o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d</a:t>
            </a:r>
            <a:r>
              <a:rPr b="0" lang="en-GB" sz="2600" spc="-1" strike="noStrike">
                <a:latin typeface="Arial"/>
              </a:rPr>
              <a:t>r</a:t>
            </a:r>
            <a:r>
              <a:rPr b="0" lang="en-GB" sz="2600" spc="-1" strike="noStrike">
                <a:latin typeface="Arial"/>
              </a:rPr>
              <a:t>a</a:t>
            </a:r>
            <a:r>
              <a:rPr b="0" lang="en-GB" sz="2600" spc="-1" strike="noStrike">
                <a:latin typeface="Arial"/>
              </a:rPr>
              <a:t>w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a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f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n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l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n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b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t</a:t>
            </a:r>
            <a:r>
              <a:rPr b="0" lang="en-GB" sz="2600" spc="-1" strike="noStrike">
                <a:latin typeface="Arial"/>
              </a:rPr>
              <a:t>w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n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s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t</a:t>
            </a:r>
            <a:r>
              <a:rPr b="0" lang="en-GB" sz="2600" spc="-1" strike="noStrike">
                <a:latin typeface="Arial"/>
              </a:rPr>
              <a:t>s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o</a:t>
            </a:r>
            <a:r>
              <a:rPr b="0" lang="en-GB" sz="2600" spc="-1" strike="noStrike">
                <a:latin typeface="Arial"/>
              </a:rPr>
              <a:t>f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p</a:t>
            </a:r>
            <a:r>
              <a:rPr b="0" lang="en-GB" sz="2600" spc="-1" strike="noStrike">
                <a:latin typeface="Arial"/>
              </a:rPr>
              <a:t>a</a:t>
            </a:r>
            <a:r>
              <a:rPr b="0" lang="en-GB" sz="2600" spc="-1" strike="noStrike">
                <a:latin typeface="Arial"/>
              </a:rPr>
              <a:t>r</a:t>
            </a:r>
            <a:r>
              <a:rPr b="0" lang="en-GB" sz="2600" spc="-1" strike="noStrike">
                <a:latin typeface="Arial"/>
              </a:rPr>
              <a:t>a</a:t>
            </a:r>
            <a:r>
              <a:rPr b="0" lang="en-GB" sz="2600" spc="-1" strike="noStrike">
                <a:latin typeface="Arial"/>
              </a:rPr>
              <a:t>l</a:t>
            </a:r>
            <a:r>
              <a:rPr b="0" lang="en-GB" sz="2600" spc="-1" strike="noStrike">
                <a:latin typeface="Arial"/>
              </a:rPr>
              <a:t>l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l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s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b</a:t>
            </a:r>
            <a:r>
              <a:rPr b="0" lang="en-GB" sz="2600" spc="-1" strike="noStrike">
                <a:latin typeface="Arial"/>
              </a:rPr>
              <a:t>l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a</a:t>
            </a:r>
            <a:r>
              <a:rPr b="0" lang="en-GB" sz="2600" spc="-1" strike="noStrike">
                <a:latin typeface="Arial"/>
              </a:rPr>
              <a:t>n</a:t>
            </a:r>
            <a:r>
              <a:rPr b="0" lang="en-GB" sz="2600" spc="-1" strike="noStrike">
                <a:latin typeface="Arial"/>
              </a:rPr>
              <a:t>d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n</a:t>
            </a:r>
            <a:r>
              <a:rPr b="0" lang="en-GB" sz="2600" spc="-1" strike="noStrike">
                <a:latin typeface="Arial"/>
              </a:rPr>
              <a:t>o</a:t>
            </a:r>
            <a:r>
              <a:rPr b="0" lang="en-GB" sz="2600" spc="-1" strike="noStrike">
                <a:latin typeface="Arial"/>
              </a:rPr>
              <a:t>n</a:t>
            </a:r>
            <a:r>
              <a:rPr b="0" lang="en-GB" sz="2600" spc="-1" strike="noStrike">
                <a:latin typeface="Arial"/>
              </a:rPr>
              <a:t>-</a:t>
            </a:r>
            <a:r>
              <a:rPr b="0" lang="en-GB" sz="2600" spc="-1" strike="noStrike">
                <a:latin typeface="Arial"/>
              </a:rPr>
              <a:t>p</a:t>
            </a:r>
            <a:r>
              <a:rPr b="0" lang="en-GB" sz="2600" spc="-1" strike="noStrike">
                <a:latin typeface="Arial"/>
              </a:rPr>
              <a:t>a</a:t>
            </a:r>
            <a:r>
              <a:rPr b="0" lang="en-GB" sz="2600" spc="-1" strike="noStrike">
                <a:latin typeface="Arial"/>
              </a:rPr>
              <a:t>r</a:t>
            </a:r>
            <a:r>
              <a:rPr b="0" lang="en-GB" sz="2600" spc="-1" strike="noStrike">
                <a:latin typeface="Arial"/>
              </a:rPr>
              <a:t>a</a:t>
            </a:r>
            <a:r>
              <a:rPr b="0" lang="en-GB" sz="2600" spc="-1" strike="noStrike">
                <a:latin typeface="Arial"/>
              </a:rPr>
              <a:t>l</a:t>
            </a:r>
            <a:r>
              <a:rPr b="0" lang="en-GB" sz="2600" spc="-1" strike="noStrike">
                <a:latin typeface="Arial"/>
              </a:rPr>
              <a:t>l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l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s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b</a:t>
            </a:r>
            <a:r>
              <a:rPr b="0" lang="en-GB" sz="2600" spc="-1" strike="noStrike">
                <a:latin typeface="Arial"/>
              </a:rPr>
              <a:t>l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l</a:t>
            </a:r>
            <a:r>
              <a:rPr b="0" lang="en-GB" sz="2600" spc="-1" strike="noStrike">
                <a:latin typeface="Arial"/>
              </a:rPr>
              <a:t>o</a:t>
            </a:r>
            <a:r>
              <a:rPr b="0" lang="en-GB" sz="2600" spc="-1" strike="noStrike">
                <a:latin typeface="Arial"/>
              </a:rPr>
              <a:t>o</a:t>
            </a:r>
            <a:r>
              <a:rPr b="0" lang="en-GB" sz="2600" spc="-1" strike="noStrike">
                <a:latin typeface="Arial"/>
              </a:rPr>
              <a:t>p</a:t>
            </a:r>
            <a:r>
              <a:rPr b="0" lang="en-GB" sz="2600" spc="-1" strike="noStrike">
                <a:latin typeface="Arial"/>
              </a:rPr>
              <a:t>s</a:t>
            </a:r>
            <a:endParaRPr b="0" lang="en-GB" sz="2600" spc="-1" strike="noStrike"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2600" spc="-1" strike="noStrike"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latin typeface="Arial"/>
              </a:rPr>
              <a:t>L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t</a:t>
            </a:r>
            <a:r>
              <a:rPr b="0" lang="en-GB" sz="2600" spc="-1" strike="noStrike">
                <a:latin typeface="Arial"/>
              </a:rPr>
              <a:t>’</a:t>
            </a:r>
            <a:r>
              <a:rPr b="0" lang="en-GB" sz="2600" spc="-1" strike="noStrike">
                <a:latin typeface="Arial"/>
              </a:rPr>
              <a:t>s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t</a:t>
            </a:r>
            <a:r>
              <a:rPr b="0" lang="en-GB" sz="2600" spc="-1" strike="noStrike">
                <a:latin typeface="Arial"/>
              </a:rPr>
              <a:t>r</a:t>
            </a:r>
            <a:r>
              <a:rPr b="0" lang="en-GB" sz="2600" spc="-1" strike="noStrike">
                <a:latin typeface="Arial"/>
              </a:rPr>
              <a:t>y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t</a:t>
            </a:r>
            <a:r>
              <a:rPr b="0" lang="en-GB" sz="2600" spc="-1" strike="noStrike">
                <a:latin typeface="Arial"/>
              </a:rPr>
              <a:t>o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h</a:t>
            </a:r>
            <a:r>
              <a:rPr b="0" lang="en-GB" sz="2600" spc="-1" strike="noStrike">
                <a:latin typeface="Arial"/>
              </a:rPr>
              <a:t>a</a:t>
            </a:r>
            <a:r>
              <a:rPr b="0" lang="en-GB" sz="2600" spc="-1" strike="noStrike">
                <a:latin typeface="Arial"/>
              </a:rPr>
              <a:t>r</a:t>
            </a:r>
            <a:r>
              <a:rPr b="0" lang="en-GB" sz="2600" spc="-1" strike="noStrike">
                <a:latin typeface="Arial"/>
              </a:rPr>
              <a:t>n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s</a:t>
            </a:r>
            <a:r>
              <a:rPr b="0" lang="en-GB" sz="2600" spc="-1" strike="noStrike">
                <a:latin typeface="Arial"/>
              </a:rPr>
              <a:t>s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a</a:t>
            </a:r>
            <a:r>
              <a:rPr b="0" lang="en-GB" sz="2600" spc="-1" strike="noStrike">
                <a:latin typeface="Arial"/>
              </a:rPr>
              <a:t>l</a:t>
            </a:r>
            <a:r>
              <a:rPr b="0" lang="en-GB" sz="2600" spc="-1" strike="noStrike">
                <a:latin typeface="Arial"/>
              </a:rPr>
              <a:t>l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t</a:t>
            </a:r>
            <a:r>
              <a:rPr b="0" lang="en-GB" sz="2600" spc="-1" strike="noStrike">
                <a:latin typeface="Arial"/>
              </a:rPr>
              <a:t>h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s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m</a:t>
            </a:r>
            <a:r>
              <a:rPr b="0" lang="en-GB" sz="2600" spc="-1" strike="noStrike">
                <a:latin typeface="Arial"/>
              </a:rPr>
              <a:t>e</a:t>
            </a:r>
            <a:r>
              <a:rPr b="0" lang="en-GB" sz="2600" spc="-1" strike="noStrike">
                <a:latin typeface="Arial"/>
              </a:rPr>
              <a:t>t</a:t>
            </a:r>
            <a:r>
              <a:rPr b="0" lang="en-GB" sz="2600" spc="-1" strike="noStrike">
                <a:latin typeface="Arial"/>
              </a:rPr>
              <a:t>r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c</a:t>
            </a:r>
            <a:r>
              <a:rPr b="0" lang="en-GB" sz="2600" spc="-1" strike="noStrike">
                <a:latin typeface="Arial"/>
              </a:rPr>
              <a:t>s</a:t>
            </a:r>
            <a:r>
              <a:rPr b="0" lang="en-GB" sz="2600" spc="-1" strike="noStrike">
                <a:latin typeface="Arial"/>
              </a:rPr>
              <a:t> 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t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o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g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e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t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h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e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r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i</a:t>
            </a:r>
            <a:r>
              <a:rPr b="0" lang="en-GB" sz="2600" spc="-1" strike="noStrike">
                <a:latin typeface="Arial"/>
              </a:rPr>
              <a:t>n</a:t>
            </a:r>
            <a:r>
              <a:rPr b="0" lang="en-GB" sz="2600" spc="-1" strike="noStrike">
                <a:latin typeface="Arial"/>
              </a:rPr>
              <a:t> </a:t>
            </a:r>
            <a:r>
              <a:rPr b="0" lang="en-GB" sz="2600" spc="-1" strike="noStrike">
                <a:latin typeface="Arial"/>
              </a:rPr>
              <a:t>a</a:t>
            </a:r>
            <a:r>
              <a:rPr b="0" lang="en-GB" sz="2600" spc="-1" strike="noStrike">
                <a:latin typeface="Arial"/>
              </a:rPr>
              <a:t> 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m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a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c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h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i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n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e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 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l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e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a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r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n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i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n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g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 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m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o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d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e</a:t>
            </a:r>
            <a:r>
              <a:rPr b="1" lang="en-GB" sz="2600" spc="-1" strike="noStrike">
                <a:solidFill>
                  <a:srgbClr val="ce181e"/>
                </a:solidFill>
                <a:latin typeface="Arial"/>
              </a:rPr>
              <a:t>l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0" y="0"/>
            <a:ext cx="10080000" cy="484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GB" sz="3200" spc="-1" strike="noStrike">
                <a:latin typeface="Arial"/>
              </a:rPr>
              <a:t>B</a:t>
            </a:r>
            <a:r>
              <a:rPr b="1" lang="en-GB" sz="3200" spc="-1" strike="noStrike">
                <a:latin typeface="Arial"/>
              </a:rPr>
              <a:t>e</a:t>
            </a:r>
            <a:r>
              <a:rPr b="1" lang="en-GB" sz="3200" spc="-1" strike="noStrike">
                <a:latin typeface="Arial"/>
              </a:rPr>
              <a:t>n</a:t>
            </a:r>
            <a:r>
              <a:rPr b="1" lang="en-GB" sz="3200" spc="-1" strike="noStrike">
                <a:latin typeface="Arial"/>
              </a:rPr>
              <a:t>c</a:t>
            </a:r>
            <a:r>
              <a:rPr b="1" lang="en-GB" sz="3200" spc="-1" strike="noStrike">
                <a:latin typeface="Arial"/>
              </a:rPr>
              <a:t>h</a:t>
            </a:r>
            <a:r>
              <a:rPr b="1" lang="en-GB" sz="3200" spc="-1" strike="noStrike">
                <a:latin typeface="Arial"/>
              </a:rPr>
              <a:t>m</a:t>
            </a:r>
            <a:r>
              <a:rPr b="1" lang="en-GB" sz="3200" spc="-1" strike="noStrike">
                <a:latin typeface="Arial"/>
              </a:rPr>
              <a:t>a</a:t>
            </a:r>
            <a:r>
              <a:rPr b="1" lang="en-GB" sz="3200" spc="-1" strike="noStrike">
                <a:latin typeface="Arial"/>
              </a:rPr>
              <a:t>r</a:t>
            </a:r>
            <a:r>
              <a:rPr b="1" lang="en-GB" sz="3200" spc="-1" strike="noStrike">
                <a:latin typeface="Arial"/>
              </a:rPr>
              <a:t>k</a:t>
            </a:r>
            <a:r>
              <a:rPr b="1" lang="en-GB" sz="3200" spc="-1" strike="noStrike">
                <a:latin typeface="Arial"/>
              </a:rPr>
              <a:t>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216000" y="1944000"/>
            <a:ext cx="9648000" cy="134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 marL="216000" indent="-216000">
              <a:spcBef>
                <a:spcPts val="2551"/>
              </a:spcBef>
              <a:spcAft>
                <a:spcPts val="255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  <a:ea typeface="Noto Sans CJK SC Regular"/>
              </a:rPr>
              <a:t>B</a:t>
            </a:r>
            <a:r>
              <a:rPr b="0" lang="en-GB" sz="2400" spc="-1" strike="noStrike">
                <a:latin typeface="Arial"/>
                <a:ea typeface="Noto Sans CJK SC Regular"/>
              </a:rPr>
              <a:t>r</a:t>
            </a:r>
            <a:r>
              <a:rPr b="0" lang="en-GB" sz="2400" spc="-1" strike="noStrike">
                <a:latin typeface="Arial"/>
                <a:ea typeface="Noto Sans CJK SC Regular"/>
              </a:rPr>
              <a:t>i</a:t>
            </a:r>
            <a:r>
              <a:rPr b="0" lang="en-GB" sz="2400" spc="-1" strike="noStrike">
                <a:latin typeface="Arial"/>
                <a:ea typeface="Noto Sans CJK SC Regular"/>
              </a:rPr>
              <a:t>e</a:t>
            </a:r>
            <a:r>
              <a:rPr b="0" lang="en-GB" sz="2400" spc="-1" strike="noStrike">
                <a:latin typeface="Arial"/>
                <a:ea typeface="Noto Sans CJK SC Regular"/>
              </a:rPr>
              <a:t>f</a:t>
            </a:r>
            <a:r>
              <a:rPr b="0" lang="en-GB" sz="2400" spc="-1" strike="noStrike">
                <a:latin typeface="Arial"/>
                <a:ea typeface="Noto Sans CJK SC Regular"/>
              </a:rPr>
              <a:t> </a:t>
            </a:r>
            <a:r>
              <a:rPr b="0" lang="en-GB" sz="2400" spc="-1" strike="noStrike">
                <a:latin typeface="Arial"/>
                <a:ea typeface="Noto Sans CJK SC Regular"/>
              </a:rPr>
              <a:t>S</a:t>
            </a:r>
            <a:r>
              <a:rPr b="0" lang="en-GB" sz="2400" spc="-1" strike="noStrike">
                <a:latin typeface="Arial"/>
                <a:ea typeface="Noto Sans CJK SC Regular"/>
              </a:rPr>
              <a:t>e</a:t>
            </a:r>
            <a:r>
              <a:rPr b="0" lang="en-GB" sz="2400" spc="-1" strike="noStrike">
                <a:latin typeface="Arial"/>
                <a:ea typeface="Noto Sans CJK SC Regular"/>
              </a:rPr>
              <a:t>o</a:t>
            </a:r>
            <a:r>
              <a:rPr b="0" lang="en-GB" sz="2400" spc="-1" strike="noStrike">
                <a:latin typeface="Arial"/>
                <a:ea typeface="Noto Sans CJK SC Regular"/>
              </a:rPr>
              <a:t>u</a:t>
            </a:r>
            <a:r>
              <a:rPr b="0" lang="en-GB" sz="2400" spc="-1" strike="noStrike">
                <a:latin typeface="Arial"/>
                <a:ea typeface="Noto Sans CJK SC Regular"/>
              </a:rPr>
              <a:t>l</a:t>
            </a:r>
            <a:r>
              <a:rPr b="0" lang="en-GB" sz="2400" spc="-1" strike="noStrike">
                <a:latin typeface="Arial"/>
                <a:ea typeface="Noto Sans CJK SC Regular"/>
              </a:rPr>
              <a:t> </a:t>
            </a:r>
            <a:r>
              <a:rPr b="0" lang="en-GB" sz="2400" spc="-1" strike="noStrike">
                <a:latin typeface="Arial"/>
                <a:ea typeface="Noto Sans CJK SC Regular"/>
              </a:rPr>
              <a:t>N</a:t>
            </a:r>
            <a:r>
              <a:rPr b="0" lang="en-GB" sz="2400" spc="-1" strike="noStrike">
                <a:latin typeface="Arial"/>
                <a:ea typeface="Noto Sans CJK SC Regular"/>
              </a:rPr>
              <a:t>a</a:t>
            </a:r>
            <a:r>
              <a:rPr b="0" lang="en-GB" sz="2400" spc="-1" strike="noStrike">
                <a:latin typeface="Arial"/>
                <a:ea typeface="Noto Sans CJK SC Regular"/>
              </a:rPr>
              <a:t>t</a:t>
            </a:r>
            <a:r>
              <a:rPr b="0" lang="en-GB" sz="2400" spc="-1" strike="noStrike">
                <a:latin typeface="Arial"/>
                <a:ea typeface="Noto Sans CJK SC Regular"/>
              </a:rPr>
              <a:t>i</a:t>
            </a:r>
            <a:r>
              <a:rPr b="0" lang="en-GB" sz="2400" spc="-1" strike="noStrike">
                <a:latin typeface="Arial"/>
                <a:ea typeface="Noto Sans CJK SC Regular"/>
              </a:rPr>
              <a:t>o</a:t>
            </a:r>
            <a:r>
              <a:rPr b="0" lang="en-GB" sz="2400" spc="-1" strike="noStrike">
                <a:latin typeface="Arial"/>
                <a:ea typeface="Noto Sans CJK SC Regular"/>
              </a:rPr>
              <a:t>n</a:t>
            </a:r>
            <a:r>
              <a:rPr b="0" lang="en-GB" sz="2400" spc="-1" strike="noStrike">
                <a:latin typeface="Arial"/>
                <a:ea typeface="Noto Sans CJK SC Regular"/>
              </a:rPr>
              <a:t>a</a:t>
            </a:r>
            <a:r>
              <a:rPr b="0" lang="en-GB" sz="2400" spc="-1" strike="noStrike">
                <a:latin typeface="Arial"/>
                <a:ea typeface="Noto Sans CJK SC Regular"/>
              </a:rPr>
              <a:t>l</a:t>
            </a:r>
            <a:r>
              <a:rPr b="0" lang="en-GB" sz="2400" spc="-1" strike="noStrike">
                <a:latin typeface="Arial"/>
                <a:ea typeface="Noto Sans CJK SC Regular"/>
              </a:rPr>
              <a:t> </a:t>
            </a:r>
            <a:r>
              <a:rPr b="0" lang="en-GB" sz="2400" spc="-1" strike="noStrike">
                <a:latin typeface="Arial"/>
                <a:ea typeface="Noto Sans CJK SC Regular"/>
              </a:rPr>
              <a:t>U</a:t>
            </a:r>
            <a:r>
              <a:rPr b="0" lang="en-GB" sz="2400" spc="-1" strike="noStrike">
                <a:latin typeface="Arial"/>
                <a:ea typeface="Noto Sans CJK SC Regular"/>
              </a:rPr>
              <a:t>n</a:t>
            </a:r>
            <a:r>
              <a:rPr b="0" lang="en-GB" sz="2400" spc="-1" strike="noStrike">
                <a:latin typeface="Arial"/>
                <a:ea typeface="Noto Sans CJK SC Regular"/>
              </a:rPr>
              <a:t>i</a:t>
            </a:r>
            <a:r>
              <a:rPr b="0" lang="en-GB" sz="2400" spc="-1" strike="noStrike">
                <a:latin typeface="Arial"/>
                <a:ea typeface="Noto Sans CJK SC Regular"/>
              </a:rPr>
              <a:t>v</a:t>
            </a:r>
            <a:r>
              <a:rPr b="0" lang="en-GB" sz="2400" spc="-1" strike="noStrike">
                <a:latin typeface="Arial"/>
                <a:ea typeface="Noto Sans CJK SC Regular"/>
              </a:rPr>
              <a:t>e</a:t>
            </a:r>
            <a:r>
              <a:rPr b="0" lang="en-GB" sz="2400" spc="-1" strike="noStrike">
                <a:latin typeface="Arial"/>
                <a:ea typeface="Noto Sans CJK SC Regular"/>
              </a:rPr>
              <a:t>r</a:t>
            </a:r>
            <a:r>
              <a:rPr b="0" lang="en-GB" sz="2400" spc="-1" strike="noStrike">
                <a:latin typeface="Arial"/>
                <a:ea typeface="Noto Sans CJK SC Regular"/>
              </a:rPr>
              <a:t>s</a:t>
            </a:r>
            <a:r>
              <a:rPr b="0" lang="en-GB" sz="2400" spc="-1" strike="noStrike">
                <a:latin typeface="Arial"/>
                <a:ea typeface="Noto Sans CJK SC Regular"/>
              </a:rPr>
              <a:t>i</a:t>
            </a:r>
            <a:r>
              <a:rPr b="0" lang="en-GB" sz="2400" spc="-1" strike="noStrike">
                <a:latin typeface="Arial"/>
                <a:ea typeface="Noto Sans CJK SC Regular"/>
              </a:rPr>
              <a:t>t</a:t>
            </a:r>
            <a:r>
              <a:rPr b="0" lang="en-GB" sz="2400" spc="-1" strike="noStrike">
                <a:latin typeface="Arial"/>
                <a:ea typeface="Noto Sans CJK SC Regular"/>
              </a:rPr>
              <a:t>y</a:t>
            </a:r>
            <a:r>
              <a:rPr b="0" lang="en-GB" sz="2400" spc="-1" strike="noStrike">
                <a:latin typeface="Arial"/>
                <a:ea typeface="Noto Sans CJK SC Regular"/>
              </a:rPr>
              <a:t> </a:t>
            </a:r>
            <a:r>
              <a:rPr b="0" lang="en-GB" sz="2400" spc="-1" strike="noStrike">
                <a:latin typeface="Arial"/>
                <a:ea typeface="Noto Sans CJK SC Regular"/>
              </a:rPr>
              <a:t>(</a:t>
            </a:r>
            <a:r>
              <a:rPr b="0" lang="en-GB" sz="2400" spc="-1" strike="noStrike">
                <a:latin typeface="Arial"/>
                <a:ea typeface="Noto Sans CJK SC Regular"/>
              </a:rPr>
              <a:t>S</a:t>
            </a:r>
            <a:r>
              <a:rPr b="0" lang="en-GB" sz="2400" spc="-1" strike="noStrike">
                <a:latin typeface="Arial"/>
                <a:ea typeface="Noto Sans CJK SC Regular"/>
              </a:rPr>
              <a:t>N</a:t>
            </a:r>
            <a:r>
              <a:rPr b="0" lang="en-GB" sz="2400" spc="-1" strike="noStrike">
                <a:latin typeface="Arial"/>
                <a:ea typeface="Noto Sans CJK SC Regular"/>
              </a:rPr>
              <a:t>U</a:t>
            </a:r>
            <a:r>
              <a:rPr b="0" lang="en-GB" sz="2400" spc="-1" strike="noStrike">
                <a:latin typeface="Arial"/>
                <a:ea typeface="Noto Sans CJK SC Regular"/>
              </a:rPr>
              <a:t>)</a:t>
            </a:r>
            <a:r>
              <a:rPr b="0" lang="en-GB" sz="2400" spc="-1" strike="noStrike">
                <a:latin typeface="Arial"/>
                <a:ea typeface="Noto Sans CJK SC Regular"/>
              </a:rPr>
              <a:t> </a:t>
            </a:r>
            <a:r>
              <a:rPr b="0" lang="en-GB" sz="2400" spc="-1" strike="noStrike">
                <a:latin typeface="Arial"/>
                <a:ea typeface="Noto Sans CJK SC Regular"/>
              </a:rPr>
              <a:t>N</a:t>
            </a:r>
            <a:r>
              <a:rPr b="0" lang="en-GB" sz="2400" spc="-1" strike="noStrike">
                <a:latin typeface="Arial"/>
                <a:ea typeface="Noto Sans CJK SC Regular"/>
              </a:rPr>
              <a:t>A</a:t>
            </a:r>
            <a:r>
              <a:rPr b="0" lang="en-GB" sz="2400" spc="-1" strike="noStrike">
                <a:latin typeface="Arial"/>
                <a:ea typeface="Noto Sans CJK SC Regular"/>
              </a:rPr>
              <a:t>S</a:t>
            </a:r>
            <a:r>
              <a:rPr b="0" lang="en-GB" sz="2400" spc="-1" strike="noStrike">
                <a:latin typeface="Arial"/>
                <a:ea typeface="Noto Sans CJK SC Regular"/>
              </a:rPr>
              <a:t> </a:t>
            </a:r>
            <a:r>
              <a:rPr b="0" lang="en-GB" sz="2400" spc="-1" strike="noStrike">
                <a:latin typeface="Arial"/>
                <a:ea typeface="Noto Sans CJK SC Regular"/>
              </a:rPr>
              <a:t>P</a:t>
            </a:r>
            <a:r>
              <a:rPr b="0" lang="en-GB" sz="2400" spc="-1" strike="noStrike">
                <a:latin typeface="Arial"/>
                <a:ea typeface="Noto Sans CJK SC Regular"/>
              </a:rPr>
              <a:t>a</a:t>
            </a:r>
            <a:r>
              <a:rPr b="0" lang="en-GB" sz="2400" spc="-1" strike="noStrike">
                <a:latin typeface="Arial"/>
                <a:ea typeface="Noto Sans CJK SC Regular"/>
              </a:rPr>
              <a:t>r</a:t>
            </a:r>
            <a:r>
              <a:rPr b="0" lang="en-GB" sz="2400" spc="-1" strike="noStrike">
                <a:latin typeface="Arial"/>
                <a:ea typeface="Noto Sans CJK SC Regular"/>
              </a:rPr>
              <a:t>a</a:t>
            </a:r>
            <a:r>
              <a:rPr b="0" lang="en-GB" sz="2400" spc="-1" strike="noStrike">
                <a:latin typeface="Arial"/>
                <a:ea typeface="Noto Sans CJK SC Regular"/>
              </a:rPr>
              <a:t>l</a:t>
            </a:r>
            <a:r>
              <a:rPr b="0" lang="en-GB" sz="2400" spc="-1" strike="noStrike">
                <a:latin typeface="Arial"/>
                <a:ea typeface="Noto Sans CJK SC Regular"/>
              </a:rPr>
              <a:t>l</a:t>
            </a:r>
            <a:r>
              <a:rPr b="0" lang="en-GB" sz="2400" spc="-1" strike="noStrike">
                <a:latin typeface="Arial"/>
                <a:ea typeface="Noto Sans CJK SC Regular"/>
              </a:rPr>
              <a:t>e</a:t>
            </a:r>
            <a:r>
              <a:rPr b="0" lang="en-GB" sz="2400" spc="-1" strike="noStrike">
                <a:latin typeface="Arial"/>
                <a:ea typeface="Noto Sans CJK SC Regular"/>
              </a:rPr>
              <a:t>l</a:t>
            </a:r>
            <a:r>
              <a:rPr b="0" lang="en-GB" sz="2400" spc="-1" strike="noStrike">
                <a:latin typeface="Arial"/>
                <a:ea typeface="Noto Sans CJK SC Regular"/>
              </a:rPr>
              <a:t> </a:t>
            </a:r>
            <a:r>
              <a:rPr b="0" lang="en-GB" sz="2400" spc="-1" strike="noStrike">
                <a:latin typeface="Arial"/>
                <a:ea typeface="Noto Sans CJK SC Regular"/>
              </a:rPr>
              <a:t>B</a:t>
            </a:r>
            <a:r>
              <a:rPr b="0" lang="en-GB" sz="2400" spc="-1" strike="noStrike">
                <a:latin typeface="Arial"/>
                <a:ea typeface="Noto Sans CJK SC Regular"/>
              </a:rPr>
              <a:t>e</a:t>
            </a:r>
            <a:r>
              <a:rPr b="0" lang="en-GB" sz="2400" spc="-1" strike="noStrike">
                <a:latin typeface="Arial"/>
                <a:ea typeface="Noto Sans CJK SC Regular"/>
              </a:rPr>
              <a:t>n</a:t>
            </a:r>
            <a:r>
              <a:rPr b="0" lang="en-GB" sz="2400" spc="-1" strike="noStrike">
                <a:latin typeface="Arial"/>
                <a:ea typeface="Noto Sans CJK SC Regular"/>
              </a:rPr>
              <a:t>c</a:t>
            </a:r>
            <a:r>
              <a:rPr b="0" lang="en-GB" sz="2400" spc="-1" strike="noStrike">
                <a:latin typeface="Arial"/>
                <a:ea typeface="Noto Sans CJK SC Regular"/>
              </a:rPr>
              <a:t>h</a:t>
            </a:r>
            <a:r>
              <a:rPr b="0" lang="en-GB" sz="2400" spc="-1" strike="noStrike">
                <a:latin typeface="Arial"/>
                <a:ea typeface="Noto Sans CJK SC Regular"/>
              </a:rPr>
              <a:t>m</a:t>
            </a:r>
            <a:r>
              <a:rPr b="0" lang="en-GB" sz="2400" spc="-1" strike="noStrike">
                <a:latin typeface="Arial"/>
                <a:ea typeface="Noto Sans CJK SC Regular"/>
              </a:rPr>
              <a:t>a</a:t>
            </a:r>
            <a:r>
              <a:rPr b="0" lang="en-GB" sz="2400" spc="-1" strike="noStrike">
                <a:latin typeface="Arial"/>
                <a:ea typeface="Noto Sans CJK SC Regular"/>
              </a:rPr>
              <a:t>r</a:t>
            </a:r>
            <a:r>
              <a:rPr b="0" lang="en-GB" sz="2400" spc="-1" strike="noStrike">
                <a:latin typeface="Arial"/>
                <a:ea typeface="Noto Sans CJK SC Regular"/>
              </a:rPr>
              <a:t>k</a:t>
            </a:r>
            <a:r>
              <a:rPr b="0" lang="en-GB" sz="2400" spc="-1" strike="noStrike">
                <a:latin typeface="Arial"/>
                <a:ea typeface="Noto Sans CJK SC Regular"/>
              </a:rPr>
              <a:t>s</a:t>
            </a:r>
            <a:r>
              <a:rPr b="0" lang="en-GB" sz="2400" spc="-1" strike="noStrike">
                <a:latin typeface="Arial"/>
                <a:ea typeface="Noto Sans CJK SC Regular"/>
              </a:rPr>
              <a:t> </a:t>
            </a:r>
            <a:r>
              <a:rPr b="0" lang="en-GB" sz="2400" spc="-1" strike="noStrike">
                <a:latin typeface="Arial"/>
                <a:ea typeface="Noto Sans CJK SC Regular"/>
              </a:rPr>
              <a:t>(</a:t>
            </a:r>
            <a:r>
              <a:rPr b="0" lang="en-GB" sz="2400" spc="-1" strike="noStrike">
                <a:latin typeface="Arial"/>
                <a:ea typeface="Noto Sans CJK SC Regular"/>
              </a:rPr>
              <a:t>N</a:t>
            </a:r>
            <a:r>
              <a:rPr b="0" lang="en-GB" sz="2400" spc="-1" strike="noStrike">
                <a:latin typeface="Arial"/>
                <a:ea typeface="Noto Sans CJK SC Regular"/>
              </a:rPr>
              <a:t>P</a:t>
            </a:r>
            <a:r>
              <a:rPr b="0" lang="en-GB" sz="2400" spc="-1" strike="noStrike">
                <a:latin typeface="Arial"/>
                <a:ea typeface="Noto Sans CJK SC Regular"/>
              </a:rPr>
              <a:t>B</a:t>
            </a:r>
            <a:r>
              <a:rPr b="0" lang="en-GB" sz="2400" spc="-1" strike="noStrike">
                <a:latin typeface="Arial"/>
                <a:ea typeface="Noto Sans CJK SC Regular"/>
              </a:rPr>
              <a:t>)</a:t>
            </a:r>
            <a:r>
              <a:rPr b="0" lang="en-GB" sz="2400" spc="-1" strike="noStrike">
                <a:latin typeface="Arial"/>
                <a:ea typeface="Noto Sans CJK SC Regular"/>
              </a:rPr>
              <a:t> </a:t>
            </a:r>
            <a:r>
              <a:rPr b="0" lang="en-GB" sz="2400" spc="-1" strike="noStrike">
                <a:latin typeface="Arial"/>
                <a:ea typeface="Noto Sans CJK SC Regular"/>
              </a:rPr>
              <a:t>o</a:t>
            </a:r>
            <a:r>
              <a:rPr b="0" lang="en-GB" sz="2400" spc="-1" strike="noStrike">
                <a:latin typeface="Arial"/>
                <a:ea typeface="Noto Sans CJK SC Regular"/>
              </a:rPr>
              <a:t>v</a:t>
            </a:r>
            <a:r>
              <a:rPr b="0" lang="en-GB" sz="2400" spc="-1" strike="noStrike">
                <a:latin typeface="Arial"/>
                <a:ea typeface="Noto Sans CJK SC Regular"/>
              </a:rPr>
              <a:t>e</a:t>
            </a:r>
            <a:r>
              <a:rPr b="0" lang="en-GB" sz="2400" spc="-1" strike="noStrike">
                <a:latin typeface="Arial"/>
                <a:ea typeface="Noto Sans CJK SC Regular"/>
              </a:rPr>
              <a:t>r</a:t>
            </a:r>
            <a:r>
              <a:rPr b="0" lang="en-GB" sz="2400" spc="-1" strike="noStrike">
                <a:latin typeface="Arial"/>
                <a:ea typeface="Noto Sans CJK SC Regular"/>
              </a:rPr>
              <a:t>v</a:t>
            </a:r>
            <a:r>
              <a:rPr b="0" lang="en-GB" sz="2400" spc="-1" strike="noStrike">
                <a:latin typeface="Arial"/>
                <a:ea typeface="Noto Sans CJK SC Regular"/>
              </a:rPr>
              <a:t>i</a:t>
            </a:r>
            <a:r>
              <a:rPr b="0" lang="en-GB" sz="2400" spc="-1" strike="noStrike">
                <a:latin typeface="Arial"/>
                <a:ea typeface="Noto Sans CJK SC Regular"/>
              </a:rPr>
              <a:t>e</a:t>
            </a:r>
            <a:r>
              <a:rPr b="0" lang="en-GB" sz="2400" spc="-1" strike="noStrike">
                <a:latin typeface="Arial"/>
                <a:ea typeface="Noto Sans CJK SC Regular"/>
              </a:rPr>
              <a:t>w</a:t>
            </a:r>
            <a:endParaRPr b="0" lang="en-GB" sz="2400" spc="-1" strike="noStrike">
              <a:latin typeface="Arial"/>
            </a:endParaRPr>
          </a:p>
          <a:p>
            <a:pPr marL="216000" indent="-216000">
              <a:spcBef>
                <a:spcPts val="2551"/>
              </a:spcBef>
              <a:spcAft>
                <a:spcPts val="255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  <a:ea typeface="Noto Sans CJK SC Regular"/>
              </a:rPr>
              <a:t>S</a:t>
            </a:r>
            <a:r>
              <a:rPr b="0" lang="en-GB" sz="2400" spc="-1" strike="noStrike">
                <a:latin typeface="Arial"/>
                <a:ea typeface="Noto Sans CJK SC Regular"/>
              </a:rPr>
              <a:t>N</a:t>
            </a:r>
            <a:r>
              <a:rPr b="0" lang="en-GB" sz="2400" spc="-1" strike="noStrike">
                <a:latin typeface="Arial"/>
                <a:ea typeface="Noto Sans CJK SC Regular"/>
              </a:rPr>
              <a:t>U</a:t>
            </a:r>
            <a:r>
              <a:rPr b="0" lang="en-GB" sz="2400" spc="-1" strike="noStrike">
                <a:latin typeface="Arial"/>
                <a:ea typeface="Noto Sans CJK SC Regular"/>
              </a:rPr>
              <a:t> </a:t>
            </a:r>
            <a:r>
              <a:rPr b="0" lang="en-GB" sz="2400" spc="-1" strike="noStrike">
                <a:latin typeface="Arial"/>
                <a:ea typeface="Noto Sans CJK SC Regular"/>
              </a:rPr>
              <a:t>N</a:t>
            </a:r>
            <a:r>
              <a:rPr b="0" lang="en-GB" sz="2400" spc="-1" strike="noStrike">
                <a:latin typeface="Arial"/>
                <a:ea typeface="Noto Sans CJK SC Regular"/>
              </a:rPr>
              <a:t>P</a:t>
            </a:r>
            <a:r>
              <a:rPr b="0" lang="en-GB" sz="2400" spc="-1" strike="noStrike">
                <a:latin typeface="Arial"/>
                <a:ea typeface="Noto Sans CJK SC Regular"/>
              </a:rPr>
              <a:t>B</a:t>
            </a:r>
            <a:r>
              <a:rPr b="0" lang="en-GB" sz="2400" spc="-1" strike="noStrike">
                <a:latin typeface="Arial"/>
                <a:ea typeface="Noto Sans CJK SC Regular"/>
              </a:rPr>
              <a:t> </a:t>
            </a:r>
            <a:r>
              <a:rPr b="0" lang="en-GB" sz="2400" spc="-1" strike="noStrike">
                <a:latin typeface="Arial"/>
                <a:ea typeface="Noto Sans CJK SC Regular"/>
              </a:rPr>
              <a:t>P</a:t>
            </a:r>
            <a:r>
              <a:rPr b="0" lang="en-GB" sz="2400" spc="-1" strike="noStrike">
                <a:latin typeface="Arial"/>
                <a:ea typeface="Noto Sans CJK SC Regular"/>
              </a:rPr>
              <a:t>a</a:t>
            </a:r>
            <a:r>
              <a:rPr b="0" lang="en-GB" sz="2400" spc="-1" strike="noStrike">
                <a:latin typeface="Arial"/>
                <a:ea typeface="Noto Sans CJK SC Regular"/>
              </a:rPr>
              <a:t>r</a:t>
            </a:r>
            <a:r>
              <a:rPr b="0" lang="en-GB" sz="2400" spc="-1" strike="noStrike">
                <a:latin typeface="Arial"/>
                <a:ea typeface="Noto Sans CJK SC Regular"/>
              </a:rPr>
              <a:t>a</a:t>
            </a:r>
            <a:r>
              <a:rPr b="0" lang="en-GB" sz="2400" spc="-1" strike="noStrike">
                <a:latin typeface="Arial"/>
                <a:ea typeface="Noto Sans CJK SC Regular"/>
              </a:rPr>
              <a:t>l</a:t>
            </a:r>
            <a:r>
              <a:rPr b="0" lang="en-GB" sz="2400" spc="-1" strike="noStrike">
                <a:latin typeface="Arial"/>
                <a:ea typeface="Noto Sans CJK SC Regular"/>
              </a:rPr>
              <a:t>l</a:t>
            </a:r>
            <a:r>
              <a:rPr b="0" lang="en-GB" sz="2400" spc="-1" strike="noStrike">
                <a:latin typeface="Arial"/>
                <a:ea typeface="Noto Sans CJK SC Regular"/>
              </a:rPr>
              <a:t>e</a:t>
            </a:r>
            <a:r>
              <a:rPr b="0" lang="en-GB" sz="2400" spc="-1" strike="noStrike">
                <a:latin typeface="Arial"/>
                <a:ea typeface="Noto Sans CJK SC Regular"/>
              </a:rPr>
              <a:t>l</a:t>
            </a:r>
            <a:r>
              <a:rPr b="0" lang="en-GB" sz="2400" spc="-1" strike="noStrike">
                <a:latin typeface="Arial"/>
                <a:ea typeface="Noto Sans CJK SC Regular"/>
              </a:rPr>
              <a:t>i</a:t>
            </a:r>
            <a:r>
              <a:rPr b="0" lang="en-GB" sz="2400" spc="-1" strike="noStrike">
                <a:latin typeface="Arial"/>
                <a:ea typeface="Noto Sans CJK SC Regular"/>
              </a:rPr>
              <a:t>s</a:t>
            </a:r>
            <a:r>
              <a:rPr b="0" lang="en-GB" sz="2400" spc="-1" strike="noStrike">
                <a:latin typeface="Arial"/>
                <a:ea typeface="Noto Sans CJK SC Regular"/>
              </a:rPr>
              <a:t>a</a:t>
            </a:r>
            <a:r>
              <a:rPr b="0" lang="en-GB" sz="2400" spc="-1" strike="noStrike">
                <a:latin typeface="Arial"/>
                <a:ea typeface="Noto Sans CJK SC Regular"/>
              </a:rPr>
              <a:t>b</a:t>
            </a:r>
            <a:r>
              <a:rPr b="0" lang="en-GB" sz="2400" spc="-1" strike="noStrike">
                <a:latin typeface="Arial"/>
                <a:ea typeface="Noto Sans CJK SC Regular"/>
              </a:rPr>
              <a:t>i</a:t>
            </a:r>
            <a:r>
              <a:rPr b="0" lang="en-GB" sz="2400" spc="-1" strike="noStrike">
                <a:latin typeface="Arial"/>
                <a:ea typeface="Noto Sans CJK SC Regular"/>
              </a:rPr>
              <a:t>l</a:t>
            </a:r>
            <a:r>
              <a:rPr b="0" lang="en-GB" sz="2400" spc="-1" strike="noStrike">
                <a:latin typeface="Arial"/>
                <a:ea typeface="Noto Sans CJK SC Regular"/>
              </a:rPr>
              <a:t>i</a:t>
            </a:r>
            <a:r>
              <a:rPr b="0" lang="en-GB" sz="2400" spc="-1" strike="noStrike">
                <a:latin typeface="Arial"/>
                <a:ea typeface="Noto Sans CJK SC Regular"/>
              </a:rPr>
              <a:t>t</a:t>
            </a:r>
            <a:r>
              <a:rPr b="0" lang="en-GB" sz="2400" spc="-1" strike="noStrike">
                <a:latin typeface="Arial"/>
                <a:ea typeface="Noto Sans CJK SC Regular"/>
              </a:rPr>
              <a:t>y</a:t>
            </a:r>
            <a:r>
              <a:rPr b="0" lang="en-GB" sz="2400" spc="-1" strike="noStrike">
                <a:latin typeface="Arial"/>
                <a:ea typeface="Noto Sans CJK SC Regular"/>
              </a:rPr>
              <a:t> </a:t>
            </a:r>
            <a:r>
              <a:rPr b="0" lang="en-GB" sz="2400" spc="-1" strike="noStrike">
                <a:latin typeface="Arial"/>
                <a:ea typeface="Noto Sans CJK SC Regular"/>
              </a:rPr>
              <a:t>a</a:t>
            </a:r>
            <a:r>
              <a:rPr b="0" lang="en-GB" sz="2400" spc="-1" strike="noStrike">
                <a:latin typeface="Arial"/>
                <a:ea typeface="Noto Sans CJK SC Regular"/>
              </a:rPr>
              <a:t>n</a:t>
            </a:r>
            <a:r>
              <a:rPr b="0" lang="en-GB" sz="2400" spc="-1" strike="noStrike">
                <a:latin typeface="Arial"/>
                <a:ea typeface="Noto Sans CJK SC Regular"/>
              </a:rPr>
              <a:t>a</a:t>
            </a:r>
            <a:r>
              <a:rPr b="0" lang="en-GB" sz="2400" spc="-1" strike="noStrike">
                <a:latin typeface="Arial"/>
                <a:ea typeface="Noto Sans CJK SC Regular"/>
              </a:rPr>
              <a:t>l</a:t>
            </a:r>
            <a:r>
              <a:rPr b="0" lang="en-GB" sz="2400" spc="-1" strike="noStrike">
                <a:latin typeface="Arial"/>
                <a:ea typeface="Noto Sans CJK SC Regular"/>
              </a:rPr>
              <a:t>y</a:t>
            </a:r>
            <a:r>
              <a:rPr b="0" lang="en-GB" sz="2400" spc="-1" strike="noStrike">
                <a:latin typeface="Arial"/>
                <a:ea typeface="Noto Sans CJK SC Regular"/>
              </a:rPr>
              <a:t>s</a:t>
            </a:r>
            <a:r>
              <a:rPr b="0" lang="en-GB" sz="2400" spc="-1" strike="noStrike">
                <a:latin typeface="Arial"/>
                <a:ea typeface="Noto Sans CJK SC Regular"/>
              </a:rPr>
              <a:t>i</a:t>
            </a:r>
            <a:r>
              <a:rPr b="0" lang="en-GB" sz="2400" spc="-1" strike="noStrike">
                <a:latin typeface="Arial"/>
                <a:ea typeface="Noto Sans CJK SC Regular"/>
              </a:rPr>
              <a:t>s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0" y="0"/>
            <a:ext cx="10080000" cy="911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GB" sz="3200" spc="-1" strike="noStrike">
                <a:latin typeface="Arial"/>
              </a:rPr>
              <a:t>S</a:t>
            </a:r>
            <a:r>
              <a:rPr b="1" lang="en-GB" sz="3200" spc="-1" strike="noStrike">
                <a:latin typeface="Arial"/>
              </a:rPr>
              <a:t>e</a:t>
            </a:r>
            <a:r>
              <a:rPr b="1" lang="en-GB" sz="3200" spc="-1" strike="noStrike">
                <a:latin typeface="Arial"/>
              </a:rPr>
              <a:t>o</a:t>
            </a:r>
            <a:r>
              <a:rPr b="1" lang="en-GB" sz="3200" spc="-1" strike="noStrike">
                <a:latin typeface="Arial"/>
              </a:rPr>
              <a:t>u</a:t>
            </a:r>
            <a:r>
              <a:rPr b="1" lang="en-GB" sz="3200" spc="-1" strike="noStrike">
                <a:latin typeface="Arial"/>
              </a:rPr>
              <a:t>l </a:t>
            </a:r>
            <a:r>
              <a:rPr b="1" lang="en-GB" sz="3200" spc="-1" strike="noStrike">
                <a:latin typeface="Arial"/>
              </a:rPr>
              <a:t>N</a:t>
            </a:r>
            <a:r>
              <a:rPr b="1" lang="en-GB" sz="3200" spc="-1" strike="noStrike">
                <a:latin typeface="Arial"/>
              </a:rPr>
              <a:t>a</a:t>
            </a:r>
            <a:r>
              <a:rPr b="1" lang="en-GB" sz="3200" spc="-1" strike="noStrike">
                <a:latin typeface="Arial"/>
              </a:rPr>
              <a:t>ti</a:t>
            </a:r>
            <a:r>
              <a:rPr b="1" lang="en-GB" sz="3200" spc="-1" strike="noStrike">
                <a:latin typeface="Arial"/>
              </a:rPr>
              <a:t>o</a:t>
            </a:r>
            <a:r>
              <a:rPr b="1" lang="en-GB" sz="3200" spc="-1" strike="noStrike">
                <a:latin typeface="Arial"/>
              </a:rPr>
              <a:t>n</a:t>
            </a:r>
            <a:r>
              <a:rPr b="1" lang="en-GB" sz="3200" spc="-1" strike="noStrike">
                <a:latin typeface="Arial"/>
              </a:rPr>
              <a:t>a</a:t>
            </a:r>
            <a:r>
              <a:rPr b="1" lang="en-GB" sz="3200" spc="-1" strike="noStrike">
                <a:latin typeface="Arial"/>
              </a:rPr>
              <a:t>l </a:t>
            </a:r>
            <a:r>
              <a:rPr b="1" lang="en-GB" sz="3200" spc="-1" strike="noStrike">
                <a:latin typeface="Arial"/>
              </a:rPr>
              <a:t>U</a:t>
            </a:r>
            <a:r>
              <a:rPr b="1" lang="en-GB" sz="3200" spc="-1" strike="noStrike">
                <a:latin typeface="Arial"/>
              </a:rPr>
              <a:t>n</a:t>
            </a:r>
            <a:r>
              <a:rPr b="1" lang="en-GB" sz="3200" spc="-1" strike="noStrike">
                <a:latin typeface="Arial"/>
              </a:rPr>
              <a:t>i</a:t>
            </a:r>
            <a:r>
              <a:rPr b="1" lang="en-GB" sz="3200" spc="-1" strike="noStrike">
                <a:latin typeface="Arial"/>
              </a:rPr>
              <a:t>v</a:t>
            </a:r>
            <a:r>
              <a:rPr b="1" lang="en-GB" sz="3200" spc="-1" strike="noStrike">
                <a:latin typeface="Arial"/>
              </a:rPr>
              <a:t>e</a:t>
            </a:r>
            <a:r>
              <a:rPr b="1" lang="en-GB" sz="3200" spc="-1" strike="noStrike">
                <a:latin typeface="Arial"/>
              </a:rPr>
              <a:t>r</a:t>
            </a:r>
            <a:r>
              <a:rPr b="1" lang="en-GB" sz="3200" spc="-1" strike="noStrike">
                <a:latin typeface="Arial"/>
              </a:rPr>
              <a:t>s</a:t>
            </a:r>
            <a:r>
              <a:rPr b="1" lang="en-GB" sz="3200" spc="-1" strike="noStrike">
                <a:latin typeface="Arial"/>
              </a:rPr>
              <a:t>it</a:t>
            </a:r>
            <a:r>
              <a:rPr b="1" lang="en-GB" sz="3200" spc="-1" strike="noStrike">
                <a:latin typeface="Arial"/>
              </a:rPr>
              <a:t>y </a:t>
            </a:r>
            <a:br/>
            <a:r>
              <a:rPr b="1" lang="en-GB" sz="3200" spc="-1" strike="noStrike">
                <a:latin typeface="Arial"/>
              </a:rPr>
              <a:t>N</a:t>
            </a:r>
            <a:r>
              <a:rPr b="1" lang="en-GB" sz="3200" spc="-1" strike="noStrike">
                <a:latin typeface="Arial"/>
              </a:rPr>
              <a:t>A</a:t>
            </a:r>
            <a:r>
              <a:rPr b="1" lang="en-GB" sz="3200" spc="-1" strike="noStrike">
                <a:latin typeface="Arial"/>
              </a:rPr>
              <a:t>S </a:t>
            </a:r>
            <a:r>
              <a:rPr b="1" lang="en-GB" sz="3200" spc="-1" strike="noStrike">
                <a:latin typeface="Arial"/>
              </a:rPr>
              <a:t>P</a:t>
            </a:r>
            <a:r>
              <a:rPr b="1" lang="en-GB" sz="3200" spc="-1" strike="noStrike">
                <a:latin typeface="Arial"/>
              </a:rPr>
              <a:t>a</a:t>
            </a:r>
            <a:r>
              <a:rPr b="1" lang="en-GB" sz="3200" spc="-1" strike="noStrike">
                <a:latin typeface="Arial"/>
              </a:rPr>
              <a:t>r</a:t>
            </a:r>
            <a:r>
              <a:rPr b="1" lang="en-GB" sz="3200" spc="-1" strike="noStrike">
                <a:latin typeface="Arial"/>
              </a:rPr>
              <a:t>a</a:t>
            </a:r>
            <a:r>
              <a:rPr b="1" lang="en-GB" sz="3200" spc="-1" strike="noStrike">
                <a:latin typeface="Arial"/>
              </a:rPr>
              <a:t>ll</a:t>
            </a:r>
            <a:r>
              <a:rPr b="1" lang="en-GB" sz="3200" spc="-1" strike="noStrike">
                <a:latin typeface="Arial"/>
              </a:rPr>
              <a:t>e</a:t>
            </a:r>
            <a:r>
              <a:rPr b="1" lang="en-GB" sz="3200" spc="-1" strike="noStrike">
                <a:latin typeface="Arial"/>
              </a:rPr>
              <a:t>l </a:t>
            </a:r>
            <a:r>
              <a:rPr b="1" lang="en-GB" sz="3200" spc="-1" strike="noStrike">
                <a:latin typeface="Arial"/>
              </a:rPr>
              <a:t>B</a:t>
            </a:r>
            <a:r>
              <a:rPr b="1" lang="en-GB" sz="3200" spc="-1" strike="noStrike">
                <a:latin typeface="Arial"/>
              </a:rPr>
              <a:t>e</a:t>
            </a:r>
            <a:r>
              <a:rPr b="1" lang="en-GB" sz="3200" spc="-1" strike="noStrike">
                <a:latin typeface="Arial"/>
              </a:rPr>
              <a:t>n</a:t>
            </a:r>
            <a:r>
              <a:rPr b="1" lang="en-GB" sz="3200" spc="-1" strike="noStrike">
                <a:latin typeface="Arial"/>
              </a:rPr>
              <a:t>c</a:t>
            </a:r>
            <a:r>
              <a:rPr b="1" lang="en-GB" sz="3200" spc="-1" strike="noStrike">
                <a:latin typeface="Arial"/>
              </a:rPr>
              <a:t>h</a:t>
            </a:r>
            <a:r>
              <a:rPr b="1" lang="en-GB" sz="3200" spc="-1" strike="noStrike">
                <a:latin typeface="Arial"/>
              </a:rPr>
              <a:t>m</a:t>
            </a:r>
            <a:r>
              <a:rPr b="1" lang="en-GB" sz="3200" spc="-1" strike="noStrike">
                <a:latin typeface="Arial"/>
              </a:rPr>
              <a:t>a</a:t>
            </a:r>
            <a:r>
              <a:rPr b="1" lang="en-GB" sz="3200" spc="-1" strike="noStrike">
                <a:latin typeface="Arial"/>
              </a:rPr>
              <a:t>r</a:t>
            </a:r>
            <a:r>
              <a:rPr b="1" lang="en-GB" sz="3200" spc="-1" strike="noStrike">
                <a:latin typeface="Arial"/>
              </a:rPr>
              <a:t>k</a:t>
            </a:r>
            <a:r>
              <a:rPr b="1" lang="en-GB" sz="3200" spc="-1" strike="noStrike">
                <a:latin typeface="Arial"/>
              </a:rPr>
              <a:t>s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288000" y="2992320"/>
            <a:ext cx="9648000" cy="2066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 marL="216000" indent="-216000"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  <a:ea typeface="Noto Sans CJK SC Regular"/>
              </a:rPr>
              <a:t>N</a:t>
            </a:r>
            <a:r>
              <a:rPr b="0" lang="en-GB" sz="2200" spc="-1" strike="noStrike">
                <a:latin typeface="Arial"/>
                <a:ea typeface="Noto Sans CJK SC Regular"/>
              </a:rPr>
              <a:t>A</a:t>
            </a:r>
            <a:r>
              <a:rPr b="0" lang="en-GB" sz="2200" spc="-1" strike="noStrike">
                <a:latin typeface="Arial"/>
                <a:ea typeface="Noto Sans CJK SC Regular"/>
              </a:rPr>
              <a:t>S</a:t>
            </a:r>
            <a:r>
              <a:rPr b="0" lang="en-GB" sz="2200" spc="-1" strike="noStrike">
                <a:latin typeface="Arial"/>
                <a:ea typeface="Noto Sans CJK SC Regular"/>
              </a:rPr>
              <a:t> </a:t>
            </a:r>
            <a:r>
              <a:rPr b="0" lang="en-GB" sz="2200" spc="-1" strike="noStrike">
                <a:latin typeface="Arial"/>
                <a:ea typeface="Noto Sans CJK SC Regular"/>
              </a:rPr>
              <a:t>P</a:t>
            </a:r>
            <a:r>
              <a:rPr b="0" lang="en-GB" sz="2200" spc="-1" strike="noStrike">
                <a:latin typeface="Arial"/>
                <a:ea typeface="Noto Sans CJK SC Regular"/>
              </a:rPr>
              <a:t>a</a:t>
            </a:r>
            <a:r>
              <a:rPr b="0" lang="en-GB" sz="2200" spc="-1" strike="noStrike">
                <a:latin typeface="Arial"/>
                <a:ea typeface="Noto Sans CJK SC Regular"/>
              </a:rPr>
              <a:t>r</a:t>
            </a:r>
            <a:r>
              <a:rPr b="0" lang="en-GB" sz="2200" spc="-1" strike="noStrike">
                <a:latin typeface="Arial"/>
                <a:ea typeface="Noto Sans CJK SC Regular"/>
              </a:rPr>
              <a:t>a</a:t>
            </a:r>
            <a:r>
              <a:rPr b="0" lang="en-GB" sz="2200" spc="-1" strike="noStrike">
                <a:latin typeface="Arial"/>
                <a:ea typeface="Noto Sans CJK SC Regular"/>
              </a:rPr>
              <a:t>l</a:t>
            </a:r>
            <a:r>
              <a:rPr b="0" lang="en-GB" sz="2200" spc="-1" strike="noStrike">
                <a:latin typeface="Arial"/>
                <a:ea typeface="Noto Sans CJK SC Regular"/>
              </a:rPr>
              <a:t>l</a:t>
            </a:r>
            <a:r>
              <a:rPr b="0" lang="en-GB" sz="2200" spc="-1" strike="noStrike">
                <a:latin typeface="Arial"/>
                <a:ea typeface="Noto Sans CJK SC Regular"/>
              </a:rPr>
              <a:t>e</a:t>
            </a:r>
            <a:r>
              <a:rPr b="0" lang="en-GB" sz="2200" spc="-1" strike="noStrike">
                <a:latin typeface="Arial"/>
                <a:ea typeface="Noto Sans CJK SC Regular"/>
              </a:rPr>
              <a:t>l </a:t>
            </a:r>
            <a:r>
              <a:rPr b="0" lang="en-GB" sz="2200" spc="-1" strike="noStrike">
                <a:latin typeface="Arial"/>
                <a:ea typeface="Noto Sans CJK SC Regular"/>
              </a:rPr>
              <a:t>B</a:t>
            </a:r>
            <a:r>
              <a:rPr b="0" lang="en-GB" sz="2200" spc="-1" strike="noStrike">
                <a:latin typeface="Arial"/>
                <a:ea typeface="Noto Sans CJK SC Regular"/>
              </a:rPr>
              <a:t>e</a:t>
            </a:r>
            <a:r>
              <a:rPr b="0" lang="en-GB" sz="2200" spc="-1" strike="noStrike">
                <a:latin typeface="Arial"/>
                <a:ea typeface="Noto Sans CJK SC Regular"/>
              </a:rPr>
              <a:t>n</a:t>
            </a:r>
            <a:r>
              <a:rPr b="0" lang="en-GB" sz="2200" spc="-1" strike="noStrike">
                <a:latin typeface="Arial"/>
                <a:ea typeface="Noto Sans CJK SC Regular"/>
              </a:rPr>
              <a:t>c</a:t>
            </a:r>
            <a:r>
              <a:rPr b="0" lang="en-GB" sz="2200" spc="-1" strike="noStrike">
                <a:latin typeface="Arial"/>
                <a:ea typeface="Noto Sans CJK SC Regular"/>
              </a:rPr>
              <a:t>h</a:t>
            </a:r>
            <a:r>
              <a:rPr b="0" lang="en-GB" sz="2200" spc="-1" strike="noStrike">
                <a:latin typeface="Arial"/>
                <a:ea typeface="Noto Sans CJK SC Regular"/>
              </a:rPr>
              <a:t>m</a:t>
            </a:r>
            <a:r>
              <a:rPr b="0" lang="en-GB" sz="2200" spc="-1" strike="noStrike">
                <a:latin typeface="Arial"/>
                <a:ea typeface="Noto Sans CJK SC Regular"/>
              </a:rPr>
              <a:t>a</a:t>
            </a:r>
            <a:r>
              <a:rPr b="0" lang="en-GB" sz="2200" spc="-1" strike="noStrike">
                <a:latin typeface="Arial"/>
                <a:ea typeface="Noto Sans CJK SC Regular"/>
              </a:rPr>
              <a:t>r</a:t>
            </a:r>
            <a:r>
              <a:rPr b="0" lang="en-GB" sz="2200" spc="-1" strike="noStrike">
                <a:latin typeface="Arial"/>
                <a:ea typeface="Noto Sans CJK SC Regular"/>
              </a:rPr>
              <a:t>k</a:t>
            </a:r>
            <a:r>
              <a:rPr b="0" lang="en-GB" sz="2200" spc="-1" strike="noStrike">
                <a:latin typeface="Arial"/>
                <a:ea typeface="Noto Sans CJK SC Regular"/>
              </a:rPr>
              <a:t>s</a:t>
            </a:r>
            <a:r>
              <a:rPr b="0" lang="en-GB" sz="2200" spc="-1" strike="noStrike">
                <a:latin typeface="Arial"/>
                <a:ea typeface="Noto Sans CJK SC Regular"/>
              </a:rPr>
              <a:t> </a:t>
            </a:r>
            <a:r>
              <a:rPr b="0" lang="en-GB" sz="2200" spc="-1" strike="noStrike">
                <a:latin typeface="Arial"/>
                <a:ea typeface="Noto Sans CJK SC Regular"/>
              </a:rPr>
              <a:t>(</a:t>
            </a:r>
            <a:r>
              <a:rPr b="0" lang="en-GB" sz="2200" spc="-1" strike="noStrike">
                <a:latin typeface="Arial"/>
                <a:ea typeface="Noto Sans CJK SC Regular"/>
              </a:rPr>
              <a:t>N</a:t>
            </a:r>
            <a:r>
              <a:rPr b="0" lang="en-GB" sz="2200" spc="-1" strike="noStrike">
                <a:latin typeface="Arial"/>
                <a:ea typeface="Noto Sans CJK SC Regular"/>
              </a:rPr>
              <a:t>P</a:t>
            </a:r>
            <a:r>
              <a:rPr b="0" lang="en-GB" sz="2200" spc="-1" strike="noStrike">
                <a:latin typeface="Arial"/>
                <a:ea typeface="Noto Sans CJK SC Regular"/>
              </a:rPr>
              <a:t>B</a:t>
            </a:r>
            <a:r>
              <a:rPr b="0" lang="en-GB" sz="2200" spc="-1" strike="noStrike">
                <a:latin typeface="Arial"/>
                <a:ea typeface="Noto Sans CJK SC Regular"/>
              </a:rPr>
              <a:t>)</a:t>
            </a:r>
            <a:r>
              <a:rPr b="0" lang="en-GB" sz="2200" spc="-1" strike="noStrike">
                <a:latin typeface="Arial"/>
                <a:ea typeface="Noto Sans CJK SC Regular"/>
              </a:rPr>
              <a:t> </a:t>
            </a:r>
            <a:r>
              <a:rPr b="0" lang="en-GB" sz="2200" spc="-1" strike="noStrike">
                <a:latin typeface="Arial"/>
                <a:ea typeface="Noto Sans CJK SC Regular"/>
              </a:rPr>
              <a:t>a</a:t>
            </a:r>
            <a:r>
              <a:rPr b="0" lang="en-GB" sz="2200" spc="-1" strike="noStrike">
                <a:latin typeface="Arial"/>
                <a:ea typeface="Noto Sans CJK SC Regular"/>
              </a:rPr>
              <a:t>r</a:t>
            </a:r>
            <a:r>
              <a:rPr b="0" lang="en-GB" sz="2200" spc="-1" strike="noStrike">
                <a:latin typeface="Arial"/>
                <a:ea typeface="Noto Sans CJK SC Regular"/>
              </a:rPr>
              <a:t>e</a:t>
            </a:r>
            <a:r>
              <a:rPr b="0" lang="en-GB" sz="2200" spc="-1" strike="noStrike">
                <a:latin typeface="Arial"/>
                <a:ea typeface="Noto Sans CJK SC Regular"/>
              </a:rPr>
              <a:t> </a:t>
            </a:r>
            <a:r>
              <a:rPr b="0" lang="en-GB" sz="2200" spc="-1" strike="noStrike">
                <a:latin typeface="Arial"/>
                <a:ea typeface="Noto Sans CJK SC Regular"/>
              </a:rPr>
              <a:t>a</a:t>
            </a:r>
            <a:r>
              <a:rPr b="0" lang="en-GB" sz="2200" spc="-1" strike="noStrike">
                <a:latin typeface="Arial"/>
                <a:ea typeface="Noto Sans CJK SC Regular"/>
              </a:rPr>
              <a:t> </a:t>
            </a:r>
            <a:r>
              <a:rPr b="0" lang="en-GB" sz="2200" spc="-1" strike="noStrike">
                <a:latin typeface="Arial"/>
                <a:ea typeface="Noto Sans CJK SC Regular"/>
              </a:rPr>
              <a:t>s</a:t>
            </a:r>
            <a:r>
              <a:rPr b="0" lang="en-GB" sz="2200" spc="-1" strike="noStrike">
                <a:latin typeface="Arial"/>
                <a:ea typeface="Noto Sans CJK SC Regular"/>
              </a:rPr>
              <a:t>e</a:t>
            </a:r>
            <a:r>
              <a:rPr b="0" lang="en-GB" sz="2200" spc="-1" strike="noStrike">
                <a:latin typeface="Arial"/>
                <a:ea typeface="Noto Sans CJK SC Regular"/>
              </a:rPr>
              <a:t>t</a:t>
            </a:r>
            <a:r>
              <a:rPr b="0" lang="en-GB" sz="2200" spc="-1" strike="noStrike">
                <a:latin typeface="Arial"/>
                <a:ea typeface="Noto Sans CJK SC Regular"/>
              </a:rPr>
              <a:t> </a:t>
            </a:r>
            <a:r>
              <a:rPr b="0" lang="en-GB" sz="2200" spc="-1" strike="noStrike">
                <a:latin typeface="Arial"/>
                <a:ea typeface="Noto Sans CJK SC Regular"/>
              </a:rPr>
              <a:t>o</a:t>
            </a:r>
            <a:r>
              <a:rPr b="0" lang="en-GB" sz="2200" spc="-1" strike="noStrike">
                <a:latin typeface="Arial"/>
                <a:ea typeface="Noto Sans CJK SC Regular"/>
              </a:rPr>
              <a:t>f</a:t>
            </a:r>
            <a:r>
              <a:rPr b="0" lang="en-GB" sz="2200" spc="-1" strike="noStrike">
                <a:latin typeface="Arial"/>
                <a:ea typeface="Noto Sans CJK SC Regular"/>
              </a:rPr>
              <a:t> </a:t>
            </a:r>
            <a:r>
              <a:rPr b="0" lang="en-GB" sz="2200" spc="-1" strike="noStrike">
                <a:latin typeface="Arial"/>
                <a:ea typeface="Noto Sans CJK SC Regular"/>
              </a:rPr>
              <a:t>b</a:t>
            </a:r>
            <a:r>
              <a:rPr b="0" lang="en-GB" sz="2200" spc="-1" strike="noStrike">
                <a:latin typeface="Arial"/>
                <a:ea typeface="Noto Sans CJK SC Regular"/>
              </a:rPr>
              <a:t>e</a:t>
            </a:r>
            <a:r>
              <a:rPr b="0" lang="en-GB" sz="2200" spc="-1" strike="noStrike">
                <a:latin typeface="Arial"/>
                <a:ea typeface="Noto Sans CJK SC Regular"/>
              </a:rPr>
              <a:t>n</a:t>
            </a:r>
            <a:r>
              <a:rPr b="0" lang="en-GB" sz="2200" spc="-1" strike="noStrike">
                <a:latin typeface="Arial"/>
                <a:ea typeface="Noto Sans CJK SC Regular"/>
              </a:rPr>
              <a:t>c</a:t>
            </a:r>
            <a:r>
              <a:rPr b="0" lang="en-GB" sz="2200" spc="-1" strike="noStrike">
                <a:latin typeface="Arial"/>
                <a:ea typeface="Noto Sans CJK SC Regular"/>
              </a:rPr>
              <a:t>h</a:t>
            </a:r>
            <a:r>
              <a:rPr b="0" lang="en-GB" sz="2200" spc="-1" strike="noStrike">
                <a:latin typeface="Arial"/>
                <a:ea typeface="Noto Sans CJK SC Regular"/>
              </a:rPr>
              <a:t>m</a:t>
            </a:r>
            <a:r>
              <a:rPr b="0" lang="en-GB" sz="2200" spc="-1" strike="noStrike">
                <a:latin typeface="Arial"/>
                <a:ea typeface="Noto Sans CJK SC Regular"/>
              </a:rPr>
              <a:t>a</a:t>
            </a:r>
            <a:r>
              <a:rPr b="0" lang="en-GB" sz="2200" spc="-1" strike="noStrike">
                <a:latin typeface="Arial"/>
                <a:ea typeface="Noto Sans CJK SC Regular"/>
              </a:rPr>
              <a:t>r</a:t>
            </a:r>
            <a:r>
              <a:rPr b="0" lang="en-GB" sz="2200" spc="-1" strike="noStrike">
                <a:latin typeface="Arial"/>
                <a:ea typeface="Noto Sans CJK SC Regular"/>
              </a:rPr>
              <a:t>k</a:t>
            </a:r>
            <a:r>
              <a:rPr b="0" lang="en-GB" sz="2200" spc="-1" strike="noStrike">
                <a:latin typeface="Arial"/>
                <a:ea typeface="Noto Sans CJK SC Regular"/>
              </a:rPr>
              <a:t>s</a:t>
            </a:r>
            <a:r>
              <a:rPr b="0" lang="en-GB" sz="2200" spc="-1" strike="noStrike">
                <a:latin typeface="Arial"/>
                <a:ea typeface="Noto Sans CJK SC Regular"/>
              </a:rPr>
              <a:t> </a:t>
            </a:r>
            <a:r>
              <a:rPr b="0" lang="en-GB" sz="2200" spc="-1" strike="noStrike">
                <a:latin typeface="Arial"/>
                <a:ea typeface="Noto Sans CJK SC Regular"/>
              </a:rPr>
              <a:t>t</a:t>
            </a:r>
            <a:r>
              <a:rPr b="0" lang="en-GB" sz="2200" spc="-1" strike="noStrike">
                <a:latin typeface="Arial"/>
                <a:ea typeface="Noto Sans CJK SC Regular"/>
              </a:rPr>
              <a:t>a</a:t>
            </a:r>
            <a:r>
              <a:rPr b="0" lang="en-GB" sz="2200" spc="-1" strike="noStrike">
                <a:latin typeface="Arial"/>
                <a:ea typeface="Noto Sans CJK SC Regular"/>
              </a:rPr>
              <a:t>r</a:t>
            </a:r>
            <a:r>
              <a:rPr b="0" lang="en-GB" sz="2200" spc="-1" strike="noStrike">
                <a:latin typeface="Arial"/>
                <a:ea typeface="Noto Sans CJK SC Regular"/>
              </a:rPr>
              <a:t>g</a:t>
            </a:r>
            <a:r>
              <a:rPr b="0" lang="en-GB" sz="2200" spc="-1" strike="noStrike">
                <a:latin typeface="Arial"/>
                <a:ea typeface="Noto Sans CJK SC Regular"/>
              </a:rPr>
              <a:t>e</a:t>
            </a:r>
            <a:r>
              <a:rPr b="0" lang="en-GB" sz="2200" spc="-1" strike="noStrike">
                <a:latin typeface="Arial"/>
                <a:ea typeface="Noto Sans CJK SC Regular"/>
              </a:rPr>
              <a:t>t</a:t>
            </a:r>
            <a:r>
              <a:rPr b="0" lang="en-GB" sz="2200" spc="-1" strike="noStrike">
                <a:latin typeface="Arial"/>
                <a:ea typeface="Noto Sans CJK SC Regular"/>
              </a:rPr>
              <a:t>i</a:t>
            </a:r>
            <a:r>
              <a:rPr b="0" lang="en-GB" sz="2200" spc="-1" strike="noStrike">
                <a:latin typeface="Arial"/>
                <a:ea typeface="Noto Sans CJK SC Regular"/>
              </a:rPr>
              <a:t>n</a:t>
            </a:r>
            <a:r>
              <a:rPr b="0" lang="en-GB" sz="2200" spc="-1" strike="noStrike">
                <a:latin typeface="Arial"/>
                <a:ea typeface="Noto Sans CJK SC Regular"/>
              </a:rPr>
              <a:t>g</a:t>
            </a:r>
            <a:r>
              <a:rPr b="0" lang="en-GB" sz="2200" spc="-1" strike="noStrike">
                <a:latin typeface="Arial"/>
                <a:ea typeface="Noto Sans CJK SC Regular"/>
              </a:rPr>
              <a:t> </a:t>
            </a:r>
            <a:r>
              <a:rPr b="0" lang="en-GB" sz="2200" spc="-1" strike="noStrike">
                <a:latin typeface="Arial"/>
                <a:ea typeface="Noto Sans CJK SC Regular"/>
              </a:rPr>
              <a:t>p</a:t>
            </a:r>
            <a:r>
              <a:rPr b="0" lang="en-GB" sz="2200" spc="-1" strike="noStrike">
                <a:latin typeface="Arial"/>
                <a:ea typeface="Noto Sans CJK SC Regular"/>
              </a:rPr>
              <a:t>e</a:t>
            </a:r>
            <a:r>
              <a:rPr b="0" lang="en-GB" sz="2200" spc="-1" strike="noStrike">
                <a:latin typeface="Arial"/>
                <a:ea typeface="Noto Sans CJK SC Regular"/>
              </a:rPr>
              <a:t>r</a:t>
            </a:r>
            <a:r>
              <a:rPr b="0" lang="en-GB" sz="2200" spc="-1" strike="noStrike">
                <a:latin typeface="Arial"/>
                <a:ea typeface="Noto Sans CJK SC Regular"/>
              </a:rPr>
              <a:t>f</a:t>
            </a:r>
            <a:r>
              <a:rPr b="0" lang="en-GB" sz="2200" spc="-1" strike="noStrike">
                <a:latin typeface="Arial"/>
                <a:ea typeface="Noto Sans CJK SC Regular"/>
              </a:rPr>
              <a:t>o</a:t>
            </a:r>
            <a:r>
              <a:rPr b="0" lang="en-GB" sz="2200" spc="-1" strike="noStrike">
                <a:latin typeface="Arial"/>
                <a:ea typeface="Noto Sans CJK SC Regular"/>
              </a:rPr>
              <a:t>r</a:t>
            </a:r>
            <a:r>
              <a:rPr b="0" lang="en-GB" sz="2200" spc="-1" strike="noStrike">
                <a:latin typeface="Arial"/>
                <a:ea typeface="Noto Sans CJK SC Regular"/>
              </a:rPr>
              <a:t>m</a:t>
            </a:r>
            <a:r>
              <a:rPr b="0" lang="en-GB" sz="2200" spc="-1" strike="noStrike">
                <a:latin typeface="Arial"/>
                <a:ea typeface="Noto Sans CJK SC Regular"/>
              </a:rPr>
              <a:t>a</a:t>
            </a:r>
            <a:r>
              <a:rPr b="0" lang="en-GB" sz="2200" spc="-1" strike="noStrike">
                <a:latin typeface="Arial"/>
                <a:ea typeface="Noto Sans CJK SC Regular"/>
              </a:rPr>
              <a:t>n</a:t>
            </a:r>
            <a:r>
              <a:rPr b="0" lang="en-GB" sz="2200" spc="-1" strike="noStrike">
                <a:latin typeface="Arial"/>
                <a:ea typeface="Noto Sans CJK SC Regular"/>
              </a:rPr>
              <a:t>c</a:t>
            </a:r>
            <a:r>
              <a:rPr b="0" lang="en-GB" sz="2200" spc="-1" strike="noStrike">
                <a:latin typeface="Arial"/>
                <a:ea typeface="Noto Sans CJK SC Regular"/>
              </a:rPr>
              <a:t>e</a:t>
            </a:r>
            <a:r>
              <a:rPr b="0" lang="en-GB" sz="2200" spc="-1" strike="noStrike">
                <a:latin typeface="Arial"/>
                <a:ea typeface="Noto Sans CJK SC Regular"/>
              </a:rPr>
              <a:t> </a:t>
            </a:r>
            <a:r>
              <a:rPr b="0" lang="en-GB" sz="2200" spc="-1" strike="noStrike">
                <a:latin typeface="Arial"/>
                <a:ea typeface="Noto Sans CJK SC Regular"/>
              </a:rPr>
              <a:t>e</a:t>
            </a:r>
            <a:r>
              <a:rPr b="0" lang="en-GB" sz="2200" spc="-1" strike="noStrike">
                <a:latin typeface="Arial"/>
                <a:ea typeface="Noto Sans CJK SC Regular"/>
              </a:rPr>
              <a:t>v</a:t>
            </a:r>
            <a:r>
              <a:rPr b="0" lang="en-GB" sz="2200" spc="-1" strike="noStrike">
                <a:latin typeface="Arial"/>
                <a:ea typeface="Noto Sans CJK SC Regular"/>
              </a:rPr>
              <a:t>a</a:t>
            </a:r>
            <a:r>
              <a:rPr b="0" lang="en-GB" sz="2200" spc="-1" strike="noStrike">
                <a:latin typeface="Arial"/>
                <a:ea typeface="Noto Sans CJK SC Regular"/>
              </a:rPr>
              <a:t>l</a:t>
            </a:r>
            <a:r>
              <a:rPr b="0" lang="en-GB" sz="2200" spc="-1" strike="noStrike">
                <a:latin typeface="Arial"/>
                <a:ea typeface="Noto Sans CJK SC Regular"/>
              </a:rPr>
              <a:t>u</a:t>
            </a:r>
            <a:r>
              <a:rPr b="0" lang="en-GB" sz="2200" spc="-1" strike="noStrike">
                <a:latin typeface="Arial"/>
                <a:ea typeface="Noto Sans CJK SC Regular"/>
              </a:rPr>
              <a:t>a</a:t>
            </a:r>
            <a:r>
              <a:rPr b="0" lang="en-GB" sz="2200" spc="-1" strike="noStrike">
                <a:latin typeface="Arial"/>
                <a:ea typeface="Noto Sans CJK SC Regular"/>
              </a:rPr>
              <a:t>t</a:t>
            </a:r>
            <a:r>
              <a:rPr b="0" lang="en-GB" sz="2200" spc="-1" strike="noStrike">
                <a:latin typeface="Arial"/>
                <a:ea typeface="Noto Sans CJK SC Regular"/>
              </a:rPr>
              <a:t>i</a:t>
            </a:r>
            <a:r>
              <a:rPr b="0" lang="en-GB" sz="2200" spc="-1" strike="noStrike">
                <a:latin typeface="Arial"/>
                <a:ea typeface="Noto Sans CJK SC Regular"/>
              </a:rPr>
              <a:t>o</a:t>
            </a:r>
            <a:r>
              <a:rPr b="0" lang="en-GB" sz="2200" spc="-1" strike="noStrike">
                <a:latin typeface="Arial"/>
                <a:ea typeface="Noto Sans CJK SC Regular"/>
              </a:rPr>
              <a:t>n</a:t>
            </a:r>
            <a:r>
              <a:rPr b="0" lang="en-GB" sz="2200" spc="-1" strike="noStrike">
                <a:latin typeface="Arial"/>
                <a:ea typeface="Noto Sans CJK SC Regular"/>
              </a:rPr>
              <a:t> </a:t>
            </a:r>
            <a:r>
              <a:rPr b="0" lang="en-GB" sz="2200" spc="-1" strike="noStrike">
                <a:latin typeface="Arial"/>
                <a:ea typeface="Noto Sans CJK SC Regular"/>
              </a:rPr>
              <a:t>o</a:t>
            </a:r>
            <a:r>
              <a:rPr b="0" lang="en-GB" sz="2200" spc="-1" strike="noStrike">
                <a:latin typeface="Arial"/>
                <a:ea typeface="Noto Sans CJK SC Regular"/>
              </a:rPr>
              <a:t>f</a:t>
            </a:r>
            <a:r>
              <a:rPr b="0" lang="en-GB" sz="2200" spc="-1" strike="noStrike">
                <a:latin typeface="Arial"/>
                <a:ea typeface="Noto Sans CJK SC Regular"/>
              </a:rPr>
              <a:t> </a:t>
            </a:r>
            <a:r>
              <a:rPr b="0" lang="en-GB" sz="2200" spc="-1" strike="noStrike">
                <a:latin typeface="Arial"/>
                <a:ea typeface="Noto Sans CJK SC Regular"/>
              </a:rPr>
              <a:t>h</a:t>
            </a:r>
            <a:r>
              <a:rPr b="0" lang="en-GB" sz="2200" spc="-1" strike="noStrike">
                <a:latin typeface="Arial"/>
                <a:ea typeface="Noto Sans CJK SC Regular"/>
              </a:rPr>
              <a:t>i</a:t>
            </a:r>
            <a:r>
              <a:rPr b="0" lang="en-GB" sz="2200" spc="-1" strike="noStrike">
                <a:latin typeface="Arial"/>
                <a:ea typeface="Noto Sans CJK SC Regular"/>
              </a:rPr>
              <a:t>g</a:t>
            </a:r>
            <a:r>
              <a:rPr b="0" lang="en-GB" sz="2200" spc="-1" strike="noStrike">
                <a:latin typeface="Arial"/>
                <a:ea typeface="Noto Sans CJK SC Regular"/>
              </a:rPr>
              <a:t>h</a:t>
            </a:r>
            <a:r>
              <a:rPr b="0" lang="en-GB" sz="2200" spc="-1" strike="noStrike">
                <a:latin typeface="Arial"/>
                <a:ea typeface="Noto Sans CJK SC Regular"/>
              </a:rPr>
              <a:t>l</a:t>
            </a:r>
            <a:r>
              <a:rPr b="0" lang="en-GB" sz="2200" spc="-1" strike="noStrike">
                <a:latin typeface="Arial"/>
                <a:ea typeface="Noto Sans CJK SC Regular"/>
              </a:rPr>
              <a:t>y</a:t>
            </a:r>
            <a:r>
              <a:rPr b="0" lang="en-GB" sz="2200" spc="-1" strike="noStrike">
                <a:latin typeface="Arial"/>
                <a:ea typeface="Noto Sans CJK SC Regular"/>
              </a:rPr>
              <a:t> </a:t>
            </a:r>
            <a:r>
              <a:rPr b="0" lang="en-GB" sz="2200" spc="-1" strike="noStrike">
                <a:latin typeface="Arial"/>
                <a:ea typeface="Noto Sans CJK SC Regular"/>
              </a:rPr>
              <a:t>p</a:t>
            </a:r>
            <a:r>
              <a:rPr b="0" lang="en-GB" sz="2200" spc="-1" strike="noStrike">
                <a:latin typeface="Arial"/>
                <a:ea typeface="Noto Sans CJK SC Regular"/>
              </a:rPr>
              <a:t>a</a:t>
            </a:r>
            <a:r>
              <a:rPr b="0" lang="en-GB" sz="2200" spc="-1" strike="noStrike">
                <a:latin typeface="Arial"/>
                <a:ea typeface="Noto Sans CJK SC Regular"/>
              </a:rPr>
              <a:t>r</a:t>
            </a:r>
            <a:r>
              <a:rPr b="0" lang="en-GB" sz="2200" spc="-1" strike="noStrike">
                <a:latin typeface="Arial"/>
                <a:ea typeface="Noto Sans CJK SC Regular"/>
              </a:rPr>
              <a:t>a</a:t>
            </a:r>
            <a:r>
              <a:rPr b="0" lang="en-GB" sz="2200" spc="-1" strike="noStrike">
                <a:latin typeface="Arial"/>
                <a:ea typeface="Noto Sans CJK SC Regular"/>
              </a:rPr>
              <a:t>l</a:t>
            </a:r>
            <a:r>
              <a:rPr b="0" lang="en-GB" sz="2200" spc="-1" strike="noStrike">
                <a:latin typeface="Arial"/>
                <a:ea typeface="Noto Sans CJK SC Regular"/>
              </a:rPr>
              <a:t>l</a:t>
            </a:r>
            <a:r>
              <a:rPr b="0" lang="en-GB" sz="2200" spc="-1" strike="noStrike">
                <a:latin typeface="Arial"/>
                <a:ea typeface="Noto Sans CJK SC Regular"/>
              </a:rPr>
              <a:t>e</a:t>
            </a:r>
            <a:r>
              <a:rPr b="0" lang="en-GB" sz="2200" spc="-1" strike="noStrike">
                <a:latin typeface="Arial"/>
                <a:ea typeface="Noto Sans CJK SC Regular"/>
              </a:rPr>
              <a:t>l </a:t>
            </a:r>
            <a:r>
              <a:rPr b="0" lang="en-GB" sz="2200" spc="-1" strike="noStrike">
                <a:latin typeface="Arial"/>
                <a:ea typeface="Noto Sans CJK SC Regular"/>
              </a:rPr>
              <a:t>s</a:t>
            </a:r>
            <a:r>
              <a:rPr b="0" lang="en-GB" sz="2200" spc="-1" strike="noStrike">
                <a:latin typeface="Arial"/>
                <a:ea typeface="Noto Sans CJK SC Regular"/>
              </a:rPr>
              <a:t>u</a:t>
            </a:r>
            <a:r>
              <a:rPr b="0" lang="en-GB" sz="2200" spc="-1" strike="noStrike">
                <a:latin typeface="Arial"/>
                <a:ea typeface="Noto Sans CJK SC Regular"/>
              </a:rPr>
              <a:t>p</a:t>
            </a:r>
            <a:r>
              <a:rPr b="0" lang="en-GB" sz="2200" spc="-1" strike="noStrike">
                <a:latin typeface="Arial"/>
                <a:ea typeface="Noto Sans CJK SC Regular"/>
              </a:rPr>
              <a:t>e</a:t>
            </a:r>
            <a:r>
              <a:rPr b="0" lang="en-GB" sz="2200" spc="-1" strike="noStrike">
                <a:latin typeface="Arial"/>
                <a:ea typeface="Noto Sans CJK SC Regular"/>
              </a:rPr>
              <a:t>r</a:t>
            </a:r>
            <a:r>
              <a:rPr b="0" lang="en-GB" sz="2200" spc="-1" strike="noStrike">
                <a:latin typeface="Arial"/>
                <a:ea typeface="Noto Sans CJK SC Regular"/>
              </a:rPr>
              <a:t>c</a:t>
            </a:r>
            <a:r>
              <a:rPr b="0" lang="en-GB" sz="2200" spc="-1" strike="noStrike">
                <a:latin typeface="Arial"/>
                <a:ea typeface="Noto Sans CJK SC Regular"/>
              </a:rPr>
              <a:t>o</a:t>
            </a:r>
            <a:r>
              <a:rPr b="0" lang="en-GB" sz="2200" spc="-1" strike="noStrike">
                <a:latin typeface="Arial"/>
                <a:ea typeface="Noto Sans CJK SC Regular"/>
              </a:rPr>
              <a:t>m</a:t>
            </a:r>
            <a:r>
              <a:rPr b="0" lang="en-GB" sz="2200" spc="-1" strike="noStrike">
                <a:latin typeface="Arial"/>
                <a:ea typeface="Noto Sans CJK SC Regular"/>
              </a:rPr>
              <a:t>p</a:t>
            </a:r>
            <a:r>
              <a:rPr b="0" lang="en-GB" sz="2200" spc="-1" strike="noStrike">
                <a:latin typeface="Arial"/>
                <a:ea typeface="Noto Sans CJK SC Regular"/>
              </a:rPr>
              <a:t>u</a:t>
            </a:r>
            <a:r>
              <a:rPr b="0" lang="en-GB" sz="2200" spc="-1" strike="noStrike">
                <a:latin typeface="Arial"/>
                <a:ea typeface="Noto Sans CJK SC Regular"/>
              </a:rPr>
              <a:t>t</a:t>
            </a:r>
            <a:r>
              <a:rPr b="0" lang="en-GB" sz="2200" spc="-1" strike="noStrike">
                <a:latin typeface="Arial"/>
                <a:ea typeface="Noto Sans CJK SC Regular"/>
              </a:rPr>
              <a:t>e</a:t>
            </a:r>
            <a:r>
              <a:rPr b="0" lang="en-GB" sz="2200" spc="-1" strike="noStrike">
                <a:latin typeface="Arial"/>
                <a:ea typeface="Noto Sans CJK SC Regular"/>
              </a:rPr>
              <a:t>r</a:t>
            </a:r>
            <a:r>
              <a:rPr b="0" lang="en-GB" sz="2200" spc="-1" strike="noStrike">
                <a:latin typeface="Arial"/>
                <a:ea typeface="Noto Sans CJK SC Regular"/>
              </a:rPr>
              <a:t>s</a:t>
            </a:r>
            <a:endParaRPr b="0" lang="en-GB" sz="2200" spc="-1" strike="noStrike">
              <a:latin typeface="Arial"/>
              <a:ea typeface="Noto Sans CJK SC Regular"/>
            </a:endParaRPr>
          </a:p>
          <a:p>
            <a:pPr marL="216000" indent="-216000"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  <a:ea typeface="Noto Sans CJK SC Regular"/>
              </a:rPr>
              <a:t>S</a:t>
            </a:r>
            <a:r>
              <a:rPr b="0" lang="en-GB" sz="2200" spc="-1" strike="noStrike">
                <a:latin typeface="Arial"/>
                <a:ea typeface="Noto Sans CJK SC Regular"/>
              </a:rPr>
              <a:t>N</a:t>
            </a:r>
            <a:r>
              <a:rPr b="0" lang="en-GB" sz="2200" spc="-1" strike="noStrike">
                <a:latin typeface="Arial"/>
                <a:ea typeface="Noto Sans CJK SC Regular"/>
              </a:rPr>
              <a:t>U</a:t>
            </a:r>
            <a:r>
              <a:rPr b="0" lang="en-GB" sz="2200" spc="-1" strike="noStrike">
                <a:latin typeface="Arial"/>
                <a:ea typeface="Noto Sans CJK SC Regular"/>
              </a:rPr>
              <a:t> </a:t>
            </a:r>
            <a:r>
              <a:rPr b="0" lang="en-GB" sz="2200" spc="-1" strike="noStrike">
                <a:latin typeface="Arial"/>
                <a:ea typeface="Noto Sans CJK SC Regular"/>
              </a:rPr>
              <a:t>N</a:t>
            </a:r>
            <a:r>
              <a:rPr b="0" lang="en-GB" sz="2200" spc="-1" strike="noStrike">
                <a:latin typeface="Arial"/>
                <a:ea typeface="Noto Sans CJK SC Regular"/>
              </a:rPr>
              <a:t>P</a:t>
            </a:r>
            <a:r>
              <a:rPr b="0" lang="en-GB" sz="2200" spc="-1" strike="noStrike">
                <a:latin typeface="Arial"/>
                <a:ea typeface="Noto Sans CJK SC Regular"/>
              </a:rPr>
              <a:t>B</a:t>
            </a:r>
            <a:r>
              <a:rPr b="0" lang="en-GB" sz="2200" spc="-1" strike="noStrike">
                <a:latin typeface="Arial"/>
                <a:ea typeface="Noto Sans CJK SC Regular"/>
              </a:rPr>
              <a:t> </a:t>
            </a:r>
            <a:r>
              <a:rPr b="0" lang="en-GB" sz="2200" spc="-1" strike="noStrike">
                <a:latin typeface="Arial"/>
                <a:ea typeface="Noto Sans CJK SC Regular"/>
              </a:rPr>
              <a:t>v</a:t>
            </a:r>
            <a:r>
              <a:rPr b="0" lang="en-GB" sz="2200" spc="-1" strike="noStrike">
                <a:latin typeface="Arial"/>
                <a:ea typeface="Noto Sans CJK SC Regular"/>
              </a:rPr>
              <a:t>e</a:t>
            </a:r>
            <a:r>
              <a:rPr b="0" lang="en-GB" sz="2200" spc="-1" strike="noStrike">
                <a:latin typeface="Arial"/>
                <a:ea typeface="Noto Sans CJK SC Regular"/>
              </a:rPr>
              <a:t>r</a:t>
            </a:r>
            <a:r>
              <a:rPr b="0" lang="en-GB" sz="2200" spc="-1" strike="noStrike">
                <a:latin typeface="Arial"/>
                <a:ea typeface="Noto Sans CJK SC Regular"/>
              </a:rPr>
              <a:t>s</a:t>
            </a:r>
            <a:r>
              <a:rPr b="0" lang="en-GB" sz="2200" spc="-1" strike="noStrike">
                <a:latin typeface="Arial"/>
                <a:ea typeface="Noto Sans CJK SC Regular"/>
              </a:rPr>
              <a:t>i</a:t>
            </a:r>
            <a:r>
              <a:rPr b="0" lang="en-GB" sz="2200" spc="-1" strike="noStrike">
                <a:latin typeface="Arial"/>
                <a:ea typeface="Noto Sans CJK SC Regular"/>
              </a:rPr>
              <a:t>o</a:t>
            </a:r>
            <a:r>
              <a:rPr b="0" lang="en-GB" sz="2200" spc="-1" strike="noStrike">
                <a:latin typeface="Arial"/>
                <a:ea typeface="Noto Sans CJK SC Regular"/>
              </a:rPr>
              <a:t>n</a:t>
            </a:r>
            <a:r>
              <a:rPr b="0" lang="en-GB" sz="2200" spc="-1" strike="noStrike">
                <a:latin typeface="Arial"/>
                <a:ea typeface="Noto Sans CJK SC Regular"/>
              </a:rPr>
              <a:t> </a:t>
            </a:r>
            <a:r>
              <a:rPr b="0" lang="en-GB" sz="2200" spc="-1" strike="noStrike">
                <a:latin typeface="Arial"/>
                <a:ea typeface="Noto Sans CJK SC Regular"/>
              </a:rPr>
              <a:t>o</a:t>
            </a:r>
            <a:r>
              <a:rPr b="0" lang="en-GB" sz="2200" spc="-1" strike="noStrike">
                <a:latin typeface="Arial"/>
                <a:ea typeface="Noto Sans CJK SC Regular"/>
              </a:rPr>
              <a:t>f</a:t>
            </a:r>
            <a:r>
              <a:rPr b="0" lang="en-GB" sz="2200" spc="-1" strike="noStrike">
                <a:latin typeface="Arial"/>
                <a:ea typeface="Noto Sans CJK SC Regular"/>
              </a:rPr>
              <a:t> </a:t>
            </a:r>
            <a:r>
              <a:rPr b="0" lang="en-GB" sz="2200" spc="-1" strike="noStrike">
                <a:latin typeface="Arial"/>
                <a:ea typeface="Noto Sans CJK SC Regular"/>
              </a:rPr>
              <a:t>b</a:t>
            </a:r>
            <a:r>
              <a:rPr b="0" lang="en-GB" sz="2200" spc="-1" strike="noStrike">
                <a:latin typeface="Arial"/>
                <a:ea typeface="Noto Sans CJK SC Regular"/>
              </a:rPr>
              <a:t>e</a:t>
            </a:r>
            <a:r>
              <a:rPr b="0" lang="en-GB" sz="2200" spc="-1" strike="noStrike">
                <a:latin typeface="Arial"/>
                <a:ea typeface="Noto Sans CJK SC Regular"/>
              </a:rPr>
              <a:t>n</a:t>
            </a:r>
            <a:r>
              <a:rPr b="0" lang="en-GB" sz="2200" spc="-1" strike="noStrike">
                <a:latin typeface="Arial"/>
                <a:ea typeface="Noto Sans CJK SC Regular"/>
              </a:rPr>
              <a:t>c</a:t>
            </a:r>
            <a:r>
              <a:rPr b="0" lang="en-GB" sz="2200" spc="-1" strike="noStrike">
                <a:latin typeface="Arial"/>
                <a:ea typeface="Noto Sans CJK SC Regular"/>
              </a:rPr>
              <a:t>h</a:t>
            </a:r>
            <a:r>
              <a:rPr b="0" lang="en-GB" sz="2200" spc="-1" strike="noStrike">
                <a:latin typeface="Arial"/>
                <a:ea typeface="Noto Sans CJK SC Regular"/>
              </a:rPr>
              <a:t>m</a:t>
            </a:r>
            <a:r>
              <a:rPr b="0" lang="en-GB" sz="2200" spc="-1" strike="noStrike">
                <a:latin typeface="Arial"/>
                <a:ea typeface="Noto Sans CJK SC Regular"/>
              </a:rPr>
              <a:t>a</a:t>
            </a:r>
            <a:r>
              <a:rPr b="0" lang="en-GB" sz="2200" spc="-1" strike="noStrike">
                <a:latin typeface="Arial"/>
                <a:ea typeface="Noto Sans CJK SC Regular"/>
              </a:rPr>
              <a:t>r</a:t>
            </a:r>
            <a:r>
              <a:rPr b="0" lang="en-GB" sz="2200" spc="-1" strike="noStrike">
                <a:latin typeface="Arial"/>
                <a:ea typeface="Noto Sans CJK SC Regular"/>
              </a:rPr>
              <a:t>k</a:t>
            </a:r>
            <a:r>
              <a:rPr b="0" lang="en-GB" sz="2200" spc="-1" strike="noStrike">
                <a:latin typeface="Arial"/>
                <a:ea typeface="Noto Sans CJK SC Regular"/>
              </a:rPr>
              <a:t>s</a:t>
            </a:r>
            <a:r>
              <a:rPr b="0" lang="en-GB" sz="2200" spc="-1" strike="noStrike">
                <a:latin typeface="Arial"/>
                <a:ea typeface="Noto Sans CJK SC Regular"/>
              </a:rPr>
              <a:t> </a:t>
            </a:r>
            <a:r>
              <a:rPr b="0" lang="en-GB" sz="2200" spc="-1" strike="noStrike">
                <a:latin typeface="Arial"/>
                <a:ea typeface="Noto Sans CJK SC Regular"/>
              </a:rPr>
              <a:t>d</a:t>
            </a:r>
            <a:r>
              <a:rPr b="0" lang="en-GB" sz="2200" spc="-1" strike="noStrike">
                <a:latin typeface="Arial"/>
                <a:ea typeface="Noto Sans CJK SC Regular"/>
              </a:rPr>
              <a:t>e</a:t>
            </a:r>
            <a:r>
              <a:rPr b="0" lang="en-GB" sz="2200" spc="-1" strike="noStrike">
                <a:latin typeface="Arial"/>
                <a:ea typeface="Noto Sans CJK SC Regular"/>
              </a:rPr>
              <a:t>v</a:t>
            </a:r>
            <a:r>
              <a:rPr b="0" lang="en-GB" sz="2200" spc="-1" strike="noStrike">
                <a:latin typeface="Arial"/>
                <a:ea typeface="Noto Sans CJK SC Regular"/>
              </a:rPr>
              <a:t>e</a:t>
            </a:r>
            <a:r>
              <a:rPr b="0" lang="en-GB" sz="2200" spc="-1" strike="noStrike">
                <a:latin typeface="Arial"/>
                <a:ea typeface="Noto Sans CJK SC Regular"/>
              </a:rPr>
              <a:t>l</a:t>
            </a:r>
            <a:r>
              <a:rPr b="0" lang="en-GB" sz="2200" spc="-1" strike="noStrike">
                <a:latin typeface="Arial"/>
                <a:ea typeface="Noto Sans CJK SC Regular"/>
              </a:rPr>
              <a:t>o</a:t>
            </a:r>
            <a:r>
              <a:rPr b="0" lang="en-GB" sz="2200" spc="-1" strike="noStrike">
                <a:latin typeface="Arial"/>
                <a:ea typeface="Noto Sans CJK SC Regular"/>
              </a:rPr>
              <a:t>p</a:t>
            </a:r>
            <a:r>
              <a:rPr b="0" lang="en-GB" sz="2200" spc="-1" strike="noStrike">
                <a:latin typeface="Arial"/>
                <a:ea typeface="Noto Sans CJK SC Regular"/>
              </a:rPr>
              <a:t>e</a:t>
            </a:r>
            <a:r>
              <a:rPr b="0" lang="en-GB" sz="2200" spc="-1" strike="noStrike">
                <a:latin typeface="Arial"/>
                <a:ea typeface="Noto Sans CJK SC Regular"/>
              </a:rPr>
              <a:t>d</a:t>
            </a:r>
            <a:r>
              <a:rPr b="0" lang="en-GB" sz="2200" spc="-1" strike="noStrike">
                <a:latin typeface="Arial"/>
                <a:ea typeface="Noto Sans CJK SC Regular"/>
              </a:rPr>
              <a:t> </a:t>
            </a:r>
            <a:r>
              <a:rPr b="0" lang="en-GB" sz="2200" spc="-1" strike="noStrike">
                <a:latin typeface="Arial"/>
                <a:ea typeface="Noto Sans CJK SC Regular"/>
              </a:rPr>
              <a:t>a</a:t>
            </a:r>
            <a:r>
              <a:rPr b="0" lang="en-GB" sz="2200" spc="-1" strike="noStrike">
                <a:latin typeface="Arial"/>
                <a:ea typeface="Noto Sans CJK SC Regular"/>
              </a:rPr>
              <a:t>t</a:t>
            </a:r>
            <a:r>
              <a:rPr b="0" lang="en-GB" sz="2200" spc="-1" strike="noStrike">
                <a:latin typeface="Arial"/>
                <a:ea typeface="Noto Sans CJK SC Regular"/>
              </a:rPr>
              <a:t> </a:t>
            </a:r>
            <a:r>
              <a:rPr b="0" lang="en-GB" sz="2200" spc="-1" strike="noStrike">
                <a:latin typeface="Arial"/>
                <a:ea typeface="Noto Sans CJK SC Regular"/>
              </a:rPr>
              <a:t>S</a:t>
            </a:r>
            <a:r>
              <a:rPr b="0" lang="en-GB" sz="2200" spc="-1" strike="noStrike">
                <a:latin typeface="Arial"/>
                <a:ea typeface="Noto Sans CJK SC Regular"/>
              </a:rPr>
              <a:t>e</a:t>
            </a:r>
            <a:r>
              <a:rPr b="0" lang="en-GB" sz="2200" spc="-1" strike="noStrike">
                <a:latin typeface="Arial"/>
                <a:ea typeface="Noto Sans CJK SC Regular"/>
              </a:rPr>
              <a:t>o</a:t>
            </a:r>
            <a:r>
              <a:rPr b="0" lang="en-GB" sz="2200" spc="-1" strike="noStrike">
                <a:latin typeface="Arial"/>
                <a:ea typeface="Noto Sans CJK SC Regular"/>
              </a:rPr>
              <a:t>u</a:t>
            </a:r>
            <a:r>
              <a:rPr b="0" lang="en-GB" sz="2200" spc="-1" strike="noStrike">
                <a:latin typeface="Arial"/>
                <a:ea typeface="Noto Sans CJK SC Regular"/>
              </a:rPr>
              <a:t>l </a:t>
            </a:r>
            <a:r>
              <a:rPr b="0" lang="en-GB" sz="2200" spc="-1" strike="noStrike">
                <a:latin typeface="Arial"/>
                <a:ea typeface="Noto Sans CJK SC Regular"/>
              </a:rPr>
              <a:t>N</a:t>
            </a:r>
            <a:r>
              <a:rPr b="0" lang="en-GB" sz="2200" spc="-1" strike="noStrike">
                <a:latin typeface="Arial"/>
                <a:ea typeface="Noto Sans CJK SC Regular"/>
              </a:rPr>
              <a:t>a</a:t>
            </a:r>
            <a:r>
              <a:rPr b="0" lang="en-GB" sz="2200" spc="-1" strike="noStrike">
                <a:latin typeface="Arial"/>
                <a:ea typeface="Noto Sans CJK SC Regular"/>
              </a:rPr>
              <a:t>t</a:t>
            </a:r>
            <a:r>
              <a:rPr b="0" lang="en-GB" sz="2200" spc="-1" strike="noStrike">
                <a:latin typeface="Arial"/>
                <a:ea typeface="Noto Sans CJK SC Regular"/>
              </a:rPr>
              <a:t>i</a:t>
            </a:r>
            <a:r>
              <a:rPr b="0" lang="en-GB" sz="2200" spc="-1" strike="noStrike">
                <a:latin typeface="Arial"/>
                <a:ea typeface="Noto Sans CJK SC Regular"/>
              </a:rPr>
              <a:t>o</a:t>
            </a:r>
            <a:r>
              <a:rPr b="0" lang="en-GB" sz="2200" spc="-1" strike="noStrike">
                <a:latin typeface="Arial"/>
                <a:ea typeface="Noto Sans CJK SC Regular"/>
              </a:rPr>
              <a:t>n</a:t>
            </a:r>
            <a:r>
              <a:rPr b="0" lang="en-GB" sz="2200" spc="-1" strike="noStrike">
                <a:latin typeface="Arial"/>
                <a:ea typeface="Noto Sans CJK SC Regular"/>
              </a:rPr>
              <a:t>a</a:t>
            </a:r>
            <a:r>
              <a:rPr b="0" lang="en-GB" sz="2200" spc="-1" strike="noStrike">
                <a:latin typeface="Arial"/>
                <a:ea typeface="Noto Sans CJK SC Regular"/>
              </a:rPr>
              <a:t>l </a:t>
            </a:r>
            <a:r>
              <a:rPr b="0" lang="en-GB" sz="2200" spc="-1" strike="noStrike">
                <a:latin typeface="Arial"/>
                <a:ea typeface="Noto Sans CJK SC Regular"/>
              </a:rPr>
              <a:t>U</a:t>
            </a:r>
            <a:r>
              <a:rPr b="0" lang="en-GB" sz="2200" spc="-1" strike="noStrike">
                <a:latin typeface="Arial"/>
                <a:ea typeface="Noto Sans CJK SC Regular"/>
              </a:rPr>
              <a:t>n</a:t>
            </a:r>
            <a:r>
              <a:rPr b="0" lang="en-GB" sz="2200" spc="-1" strike="noStrike">
                <a:latin typeface="Arial"/>
                <a:ea typeface="Noto Sans CJK SC Regular"/>
              </a:rPr>
              <a:t>i</a:t>
            </a:r>
            <a:r>
              <a:rPr b="0" lang="en-GB" sz="2200" spc="-1" strike="noStrike">
                <a:latin typeface="Arial"/>
                <a:ea typeface="Noto Sans CJK SC Regular"/>
              </a:rPr>
              <a:t>v</a:t>
            </a:r>
            <a:r>
              <a:rPr b="0" lang="en-GB" sz="2200" spc="-1" strike="noStrike">
                <a:latin typeface="Arial"/>
                <a:ea typeface="Noto Sans CJK SC Regular"/>
              </a:rPr>
              <a:t>e</a:t>
            </a:r>
            <a:r>
              <a:rPr b="0" lang="en-GB" sz="2200" spc="-1" strike="noStrike">
                <a:latin typeface="Arial"/>
                <a:ea typeface="Noto Sans CJK SC Regular"/>
              </a:rPr>
              <a:t>r</a:t>
            </a:r>
            <a:r>
              <a:rPr b="0" lang="en-GB" sz="2200" spc="-1" strike="noStrike">
                <a:latin typeface="Arial"/>
                <a:ea typeface="Noto Sans CJK SC Regular"/>
              </a:rPr>
              <a:t>s</a:t>
            </a:r>
            <a:r>
              <a:rPr b="0" lang="en-GB" sz="2200" spc="-1" strike="noStrike">
                <a:latin typeface="Arial"/>
                <a:ea typeface="Noto Sans CJK SC Regular"/>
              </a:rPr>
              <a:t>i</a:t>
            </a:r>
            <a:r>
              <a:rPr b="0" lang="en-GB" sz="2200" spc="-1" strike="noStrike">
                <a:latin typeface="Arial"/>
                <a:ea typeface="Noto Sans CJK SC Regular"/>
              </a:rPr>
              <a:t>t</a:t>
            </a:r>
            <a:r>
              <a:rPr b="0" lang="en-GB" sz="2200" spc="-1" strike="noStrike">
                <a:latin typeface="Arial"/>
                <a:ea typeface="Noto Sans CJK SC Regular"/>
              </a:rPr>
              <a:t>y</a:t>
            </a:r>
            <a:endParaRPr b="0" lang="en-GB" sz="2200" spc="-1" strike="noStrike">
              <a:latin typeface="Arial"/>
              <a:ea typeface="Noto Sans CJK SC Regular"/>
            </a:endParaRPr>
          </a:p>
          <a:p>
            <a:pPr marL="216000" indent="-216000"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200" spc="-1" strike="noStrike">
                <a:latin typeface="Arial"/>
                <a:ea typeface="Noto Sans CJK SC Regular"/>
              </a:rPr>
              <a:t>S</a:t>
            </a:r>
            <a:r>
              <a:rPr b="1" lang="en-GB" sz="2200" spc="-1" strike="noStrike">
                <a:latin typeface="Arial"/>
                <a:ea typeface="Noto Sans CJK SC Regular"/>
              </a:rPr>
              <a:t>N</a:t>
            </a:r>
            <a:r>
              <a:rPr b="1" lang="en-GB" sz="2200" spc="-1" strike="noStrike">
                <a:latin typeface="Arial"/>
                <a:ea typeface="Noto Sans CJK SC Regular"/>
              </a:rPr>
              <a:t>U</a:t>
            </a:r>
            <a:r>
              <a:rPr b="1" lang="en-GB" sz="2200" spc="-1" strike="noStrike">
                <a:latin typeface="Arial"/>
                <a:ea typeface="Noto Sans CJK SC Regular"/>
              </a:rPr>
              <a:t> </a:t>
            </a:r>
            <a:r>
              <a:rPr b="1" lang="en-GB" sz="2200" spc="-1" strike="noStrike">
                <a:latin typeface="Arial"/>
                <a:ea typeface="Noto Sans CJK SC Regular"/>
              </a:rPr>
              <a:t>N</a:t>
            </a:r>
            <a:r>
              <a:rPr b="1" lang="en-GB" sz="2200" spc="-1" strike="noStrike">
                <a:latin typeface="Arial"/>
                <a:ea typeface="Noto Sans CJK SC Regular"/>
              </a:rPr>
              <a:t>P</a:t>
            </a:r>
            <a:r>
              <a:rPr b="1" lang="en-GB" sz="2200" spc="-1" strike="noStrike">
                <a:latin typeface="Arial"/>
                <a:ea typeface="Noto Sans CJK SC Regular"/>
              </a:rPr>
              <a:t>B</a:t>
            </a:r>
            <a:r>
              <a:rPr b="1" lang="en-GB" sz="2200" spc="-1" strike="noStrike">
                <a:latin typeface="Arial"/>
                <a:ea typeface="Noto Sans CJK SC Regular"/>
              </a:rPr>
              <a:t> </a:t>
            </a:r>
            <a:r>
              <a:rPr b="1" lang="en-GB" sz="2200" spc="-1" strike="noStrike">
                <a:latin typeface="Arial"/>
                <a:ea typeface="Noto Sans CJK SC Regular"/>
              </a:rPr>
              <a:t>h</a:t>
            </a:r>
            <a:r>
              <a:rPr b="1" lang="en-GB" sz="2200" spc="-1" strike="noStrike">
                <a:latin typeface="Arial"/>
                <a:ea typeface="Noto Sans CJK SC Regular"/>
              </a:rPr>
              <a:t>a</a:t>
            </a:r>
            <a:r>
              <a:rPr b="1" lang="en-GB" sz="2200" spc="-1" strike="noStrike">
                <a:latin typeface="Arial"/>
                <a:ea typeface="Noto Sans CJK SC Regular"/>
              </a:rPr>
              <a:t>s</a:t>
            </a:r>
            <a:r>
              <a:rPr b="1" lang="en-GB" sz="2200" spc="-1" strike="noStrike">
                <a:latin typeface="Arial"/>
                <a:ea typeface="Noto Sans CJK SC Regular"/>
              </a:rPr>
              <a:t> </a:t>
            </a:r>
            <a:r>
              <a:rPr b="1" lang="en-GB" sz="2200" spc="-1" strike="noStrike">
                <a:latin typeface="Arial"/>
                <a:ea typeface="Noto Sans CJK SC Regular"/>
              </a:rPr>
              <a:t>s</a:t>
            </a:r>
            <a:r>
              <a:rPr b="1" lang="en-GB" sz="2200" spc="-1" strike="noStrike">
                <a:latin typeface="Arial"/>
                <a:ea typeface="Noto Sans CJK SC Regular"/>
              </a:rPr>
              <a:t>e</a:t>
            </a:r>
            <a:r>
              <a:rPr b="1" lang="en-GB" sz="2200" spc="-1" strike="noStrike">
                <a:latin typeface="Arial"/>
                <a:ea typeface="Noto Sans CJK SC Regular"/>
              </a:rPr>
              <a:t>q</a:t>
            </a:r>
            <a:r>
              <a:rPr b="1" lang="en-GB" sz="2200" spc="-1" strike="noStrike">
                <a:latin typeface="Arial"/>
                <a:ea typeface="Noto Sans CJK SC Regular"/>
              </a:rPr>
              <a:t>u</a:t>
            </a:r>
            <a:r>
              <a:rPr b="1" lang="en-GB" sz="2200" spc="-1" strike="noStrike">
                <a:latin typeface="Arial"/>
                <a:ea typeface="Noto Sans CJK SC Regular"/>
              </a:rPr>
              <a:t>e</a:t>
            </a:r>
            <a:r>
              <a:rPr b="1" lang="en-GB" sz="2200" spc="-1" strike="noStrike">
                <a:latin typeface="Arial"/>
                <a:ea typeface="Noto Sans CJK SC Regular"/>
              </a:rPr>
              <a:t>n</a:t>
            </a:r>
            <a:r>
              <a:rPr b="1" lang="en-GB" sz="2200" spc="-1" strike="noStrike">
                <a:latin typeface="Arial"/>
                <a:ea typeface="Noto Sans CJK SC Regular"/>
              </a:rPr>
              <a:t>t</a:t>
            </a:r>
            <a:r>
              <a:rPr b="1" lang="en-GB" sz="2200" spc="-1" strike="noStrike">
                <a:latin typeface="Arial"/>
                <a:ea typeface="Noto Sans CJK SC Regular"/>
              </a:rPr>
              <a:t>i</a:t>
            </a:r>
            <a:r>
              <a:rPr b="1" lang="en-GB" sz="2200" spc="-1" strike="noStrike">
                <a:latin typeface="Arial"/>
                <a:ea typeface="Noto Sans CJK SC Regular"/>
              </a:rPr>
              <a:t>a</a:t>
            </a:r>
            <a:r>
              <a:rPr b="1" lang="en-GB" sz="2200" spc="-1" strike="noStrike">
                <a:latin typeface="Arial"/>
                <a:ea typeface="Noto Sans CJK SC Regular"/>
              </a:rPr>
              <a:t>l</a:t>
            </a:r>
            <a:r>
              <a:rPr b="1" lang="en-GB" sz="2200" spc="-1" strike="noStrike">
                <a:latin typeface="Arial"/>
                <a:ea typeface="Noto Sans CJK SC Regular"/>
              </a:rPr>
              <a:t> </a:t>
            </a:r>
            <a:r>
              <a:rPr b="1" lang="en-GB" sz="2200" spc="-1" strike="noStrike">
                <a:latin typeface="Arial"/>
                <a:ea typeface="Noto Sans CJK SC Regular"/>
              </a:rPr>
              <a:t>a</a:t>
            </a:r>
            <a:r>
              <a:rPr b="1" lang="en-GB" sz="2200" spc="-1" strike="noStrike">
                <a:latin typeface="Arial"/>
                <a:ea typeface="Noto Sans CJK SC Regular"/>
              </a:rPr>
              <a:t>s</a:t>
            </a:r>
            <a:r>
              <a:rPr b="1" lang="en-GB" sz="2200" spc="-1" strike="noStrike">
                <a:latin typeface="Arial"/>
                <a:ea typeface="Noto Sans CJK SC Regular"/>
              </a:rPr>
              <a:t> </a:t>
            </a:r>
            <a:r>
              <a:rPr b="1" lang="en-GB" sz="2200" spc="-1" strike="noStrike">
                <a:latin typeface="Arial"/>
                <a:ea typeface="Noto Sans CJK SC Regular"/>
              </a:rPr>
              <a:t>w</a:t>
            </a:r>
            <a:r>
              <a:rPr b="1" lang="en-GB" sz="2200" spc="-1" strike="noStrike">
                <a:latin typeface="Arial"/>
                <a:ea typeface="Noto Sans CJK SC Regular"/>
              </a:rPr>
              <a:t>e</a:t>
            </a:r>
            <a:r>
              <a:rPr b="1" lang="en-GB" sz="2200" spc="-1" strike="noStrike">
                <a:latin typeface="Arial"/>
                <a:ea typeface="Noto Sans CJK SC Regular"/>
              </a:rPr>
              <a:t>l</a:t>
            </a:r>
            <a:r>
              <a:rPr b="1" lang="en-GB" sz="2200" spc="-1" strike="noStrike">
                <a:latin typeface="Arial"/>
                <a:ea typeface="Noto Sans CJK SC Regular"/>
              </a:rPr>
              <a:t>l</a:t>
            </a:r>
            <a:r>
              <a:rPr b="1" lang="en-GB" sz="2200" spc="-1" strike="noStrike">
                <a:latin typeface="Arial"/>
                <a:ea typeface="Noto Sans CJK SC Regular"/>
              </a:rPr>
              <a:t> </a:t>
            </a:r>
            <a:r>
              <a:rPr b="1" lang="en-GB" sz="2200" spc="-1" strike="noStrike">
                <a:latin typeface="Arial"/>
                <a:ea typeface="Noto Sans CJK SC Regular"/>
              </a:rPr>
              <a:t>a</a:t>
            </a:r>
            <a:r>
              <a:rPr b="1" lang="en-GB" sz="2200" spc="-1" strike="noStrike">
                <a:latin typeface="Arial"/>
                <a:ea typeface="Noto Sans CJK SC Regular"/>
              </a:rPr>
              <a:t>s</a:t>
            </a:r>
            <a:r>
              <a:rPr b="1" lang="en-GB" sz="2200" spc="-1" strike="noStrike">
                <a:latin typeface="Arial"/>
                <a:ea typeface="Noto Sans CJK SC Regular"/>
              </a:rPr>
              <a:t> </a:t>
            </a:r>
            <a:r>
              <a:rPr b="1" lang="en-GB" sz="2200" spc="-1" strike="noStrike">
                <a:latin typeface="Arial"/>
                <a:ea typeface="Noto Sans CJK SC Regular"/>
              </a:rPr>
              <a:t>m</a:t>
            </a:r>
            <a:r>
              <a:rPr b="1" lang="en-GB" sz="2200" spc="-1" strike="noStrike">
                <a:latin typeface="Arial"/>
                <a:ea typeface="Noto Sans CJK SC Regular"/>
              </a:rPr>
              <a:t>a</a:t>
            </a:r>
            <a:r>
              <a:rPr b="1" lang="en-GB" sz="2200" spc="-1" strike="noStrike">
                <a:latin typeface="Arial"/>
                <a:ea typeface="Noto Sans CJK SC Regular"/>
              </a:rPr>
              <a:t>n</a:t>
            </a:r>
            <a:r>
              <a:rPr b="1" lang="en-GB" sz="2200" spc="-1" strike="noStrike">
                <a:latin typeface="Arial"/>
                <a:ea typeface="Noto Sans CJK SC Regular"/>
              </a:rPr>
              <a:t>u</a:t>
            </a:r>
            <a:r>
              <a:rPr b="1" lang="en-GB" sz="2200" spc="-1" strike="noStrike">
                <a:latin typeface="Arial"/>
                <a:ea typeface="Noto Sans CJK SC Regular"/>
              </a:rPr>
              <a:t>a</a:t>
            </a:r>
            <a:r>
              <a:rPr b="1" lang="en-GB" sz="2200" spc="-1" strike="noStrike">
                <a:latin typeface="Arial"/>
                <a:ea typeface="Noto Sans CJK SC Regular"/>
              </a:rPr>
              <a:t>l</a:t>
            </a:r>
            <a:r>
              <a:rPr b="1" lang="en-GB" sz="2200" spc="-1" strike="noStrike">
                <a:latin typeface="Arial"/>
                <a:ea typeface="Noto Sans CJK SC Regular"/>
              </a:rPr>
              <a:t>l</a:t>
            </a:r>
            <a:r>
              <a:rPr b="1" lang="en-GB" sz="2200" spc="-1" strike="noStrike">
                <a:latin typeface="Arial"/>
                <a:ea typeface="Noto Sans CJK SC Regular"/>
              </a:rPr>
              <a:t>y</a:t>
            </a:r>
            <a:r>
              <a:rPr b="1" lang="en-GB" sz="2200" spc="-1" strike="noStrike">
                <a:latin typeface="Arial"/>
                <a:ea typeface="Noto Sans CJK SC Regular"/>
              </a:rPr>
              <a:t> </a:t>
            </a:r>
            <a:r>
              <a:rPr b="1" lang="en-GB" sz="2200" spc="-1" strike="noStrike">
                <a:latin typeface="Arial"/>
                <a:ea typeface="Noto Sans CJK SC Regular"/>
              </a:rPr>
              <a:t>p</a:t>
            </a:r>
            <a:r>
              <a:rPr b="1" lang="en-GB" sz="2200" spc="-1" strike="noStrike">
                <a:latin typeface="Arial"/>
                <a:ea typeface="Noto Sans CJK SC Regular"/>
              </a:rPr>
              <a:t>a</a:t>
            </a:r>
            <a:r>
              <a:rPr b="1" lang="en-GB" sz="2200" spc="-1" strike="noStrike">
                <a:latin typeface="Arial"/>
                <a:ea typeface="Noto Sans CJK SC Regular"/>
              </a:rPr>
              <a:t>r</a:t>
            </a:r>
            <a:r>
              <a:rPr b="1" lang="en-GB" sz="2200" spc="-1" strike="noStrike">
                <a:latin typeface="Arial"/>
                <a:ea typeface="Noto Sans CJK SC Regular"/>
              </a:rPr>
              <a:t>a</a:t>
            </a:r>
            <a:r>
              <a:rPr b="1" lang="en-GB" sz="2200" spc="-1" strike="noStrike">
                <a:latin typeface="Arial"/>
                <a:ea typeface="Noto Sans CJK SC Regular"/>
              </a:rPr>
              <a:t>l</a:t>
            </a:r>
            <a:r>
              <a:rPr b="1" lang="en-GB" sz="2200" spc="-1" strike="noStrike">
                <a:latin typeface="Arial"/>
                <a:ea typeface="Noto Sans CJK SC Regular"/>
              </a:rPr>
              <a:t>l</a:t>
            </a:r>
            <a:r>
              <a:rPr b="1" lang="en-GB" sz="2200" spc="-1" strike="noStrike">
                <a:latin typeface="Arial"/>
                <a:ea typeface="Noto Sans CJK SC Regular"/>
              </a:rPr>
              <a:t>e</a:t>
            </a:r>
            <a:r>
              <a:rPr b="1" lang="en-GB" sz="2200" spc="-1" strike="noStrike">
                <a:latin typeface="Arial"/>
                <a:ea typeface="Noto Sans CJK SC Regular"/>
              </a:rPr>
              <a:t>l</a:t>
            </a:r>
            <a:r>
              <a:rPr b="1" lang="en-GB" sz="2200" spc="-1" strike="noStrike">
                <a:latin typeface="Arial"/>
                <a:ea typeface="Noto Sans CJK SC Regular"/>
              </a:rPr>
              <a:t>i</a:t>
            </a:r>
            <a:r>
              <a:rPr b="1" lang="en-GB" sz="2200" spc="-1" strike="noStrike">
                <a:latin typeface="Arial"/>
                <a:ea typeface="Noto Sans CJK SC Regular"/>
              </a:rPr>
              <a:t>s</a:t>
            </a:r>
            <a:r>
              <a:rPr b="1" lang="en-GB" sz="2200" spc="-1" strike="noStrike">
                <a:latin typeface="Arial"/>
                <a:ea typeface="Noto Sans CJK SC Regular"/>
              </a:rPr>
              <a:t>e</a:t>
            </a:r>
            <a:r>
              <a:rPr b="1" lang="en-GB" sz="2200" spc="-1" strike="noStrike">
                <a:latin typeface="Arial"/>
                <a:ea typeface="Noto Sans CJK SC Regular"/>
              </a:rPr>
              <a:t>d</a:t>
            </a:r>
            <a:r>
              <a:rPr b="1" lang="en-GB" sz="2200" spc="-1" strike="noStrike">
                <a:latin typeface="Arial"/>
                <a:ea typeface="Noto Sans CJK SC Regular"/>
              </a:rPr>
              <a:t> </a:t>
            </a:r>
            <a:r>
              <a:rPr b="1" lang="en-GB" sz="2200" spc="-1" strike="noStrike">
                <a:latin typeface="Arial"/>
                <a:ea typeface="Noto Sans CJK SC Regular"/>
              </a:rPr>
              <a:t>O</a:t>
            </a:r>
            <a:r>
              <a:rPr b="1" lang="en-GB" sz="2200" spc="-1" strike="noStrike">
                <a:latin typeface="Arial"/>
                <a:ea typeface="Noto Sans CJK SC Regular"/>
              </a:rPr>
              <a:t>p</a:t>
            </a:r>
            <a:r>
              <a:rPr b="1" lang="en-GB" sz="2200" spc="-1" strike="noStrike">
                <a:latin typeface="Arial"/>
                <a:ea typeface="Noto Sans CJK SC Regular"/>
              </a:rPr>
              <a:t>e</a:t>
            </a:r>
            <a:r>
              <a:rPr b="1" lang="en-GB" sz="2200" spc="-1" strike="noStrike">
                <a:latin typeface="Arial"/>
                <a:ea typeface="Noto Sans CJK SC Regular"/>
              </a:rPr>
              <a:t>n</a:t>
            </a:r>
            <a:r>
              <a:rPr b="1" lang="en-GB" sz="2200" spc="-1" strike="noStrike">
                <a:latin typeface="Arial"/>
                <a:ea typeface="Noto Sans CJK SC Regular"/>
              </a:rPr>
              <a:t>M</a:t>
            </a:r>
            <a:r>
              <a:rPr b="1" lang="en-GB" sz="2200" spc="-1" strike="noStrike">
                <a:latin typeface="Arial"/>
                <a:ea typeface="Noto Sans CJK SC Regular"/>
              </a:rPr>
              <a:t>P</a:t>
            </a:r>
            <a:r>
              <a:rPr b="1" lang="en-GB" sz="2200" spc="-1" strike="noStrike">
                <a:latin typeface="Arial"/>
                <a:ea typeface="Noto Sans CJK SC Regular"/>
              </a:rPr>
              <a:t> </a:t>
            </a:r>
            <a:r>
              <a:rPr b="1" lang="en-GB" sz="2200" spc="-1" strike="noStrike">
                <a:latin typeface="Arial"/>
                <a:ea typeface="Noto Sans CJK SC Regular"/>
              </a:rPr>
              <a:t>v</a:t>
            </a:r>
            <a:r>
              <a:rPr b="1" lang="en-GB" sz="2200" spc="-1" strike="noStrike">
                <a:latin typeface="Arial"/>
                <a:ea typeface="Noto Sans CJK SC Regular"/>
              </a:rPr>
              <a:t>e</a:t>
            </a:r>
            <a:r>
              <a:rPr b="1" lang="en-GB" sz="2200" spc="-1" strike="noStrike">
                <a:latin typeface="Arial"/>
                <a:ea typeface="Noto Sans CJK SC Regular"/>
              </a:rPr>
              <a:t>r</a:t>
            </a:r>
            <a:r>
              <a:rPr b="1" lang="en-GB" sz="2200" spc="-1" strike="noStrike">
                <a:latin typeface="Arial"/>
                <a:ea typeface="Noto Sans CJK SC Regular"/>
              </a:rPr>
              <a:t>s</a:t>
            </a:r>
            <a:r>
              <a:rPr b="1" lang="en-GB" sz="2200" spc="-1" strike="noStrike">
                <a:latin typeface="Arial"/>
                <a:ea typeface="Noto Sans CJK SC Regular"/>
              </a:rPr>
              <a:t>i</a:t>
            </a:r>
            <a:r>
              <a:rPr b="1" lang="en-GB" sz="2200" spc="-1" strike="noStrike">
                <a:latin typeface="Arial"/>
                <a:ea typeface="Noto Sans CJK SC Regular"/>
              </a:rPr>
              <a:t>o</a:t>
            </a:r>
            <a:r>
              <a:rPr b="1" lang="en-GB" sz="2200" spc="-1" strike="noStrike">
                <a:latin typeface="Arial"/>
                <a:ea typeface="Noto Sans CJK SC Regular"/>
              </a:rPr>
              <a:t>n</a:t>
            </a:r>
            <a:endParaRPr b="0" lang="en-GB" sz="2200" spc="-1" strike="noStrike">
              <a:latin typeface="Arial"/>
              <a:ea typeface="Noto Sans CJK SC Regular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575640" y="1368000"/>
            <a:ext cx="1369080" cy="1224000"/>
          </a:xfrm>
          <a:prstGeom prst="rect">
            <a:avLst/>
          </a:prstGeom>
          <a:ln w="3600">
            <a:solidFill>
              <a:srgbClr val="2a6099"/>
            </a:solidFill>
            <a:round/>
          </a:ln>
        </p:spPr>
      </p:pic>
      <p:graphicFrame>
        <p:nvGraphicFramePr>
          <p:cNvPr id="261" name="Table 3"/>
          <p:cNvGraphicFramePr/>
          <p:nvPr/>
        </p:nvGraphicFramePr>
        <p:xfrm>
          <a:off x="1944720" y="1368000"/>
          <a:ext cx="7487280" cy="1212840"/>
        </p:xfrm>
        <a:graphic>
          <a:graphicData uri="http://schemas.openxmlformats.org/drawingml/2006/table">
            <a:tbl>
              <a:tblPr/>
              <a:tblGrid>
                <a:gridCol w="2754360"/>
                <a:gridCol w="2510280"/>
                <a:gridCol w="2223000"/>
              </a:tblGrid>
              <a:tr h="513360">
                <a:tc gridSpan="3"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800" spc="-1" strike="noStrike">
                          <a:latin typeface="Arial"/>
                        </a:rPr>
                        <a:t>Seoul National University (SNU) NASA Parallel Benchmarks (NPB)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ffff"/>
                    </a:solidFill>
                  </a:tcPr>
                </a:tc>
              </a:tr>
              <a:tr h="43524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Benchmarks Total Number</a:t>
                      </a:r>
                      <a:endParaRPr b="1" lang="en-GB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Loops Total Number</a:t>
                      </a:r>
                      <a:endParaRPr b="1" lang="en-GB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marL="216000" indent="-216000" algn="ctr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1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OpenMP Pragmas Number</a:t>
                      </a:r>
                      <a:endParaRPr b="1" lang="en-GB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dee6ef"/>
                    </a:solidFill>
                  </a:tcPr>
                </a:tc>
              </a:tr>
              <a:tr h="26460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  <a:endParaRPr b="1" lang="en-GB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1575</a:t>
                      </a:r>
                      <a:endParaRPr b="1" lang="en-GB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marL="216000" indent="-216000" algn="ctr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1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211</a:t>
                      </a:r>
                      <a:endParaRPr b="1" lang="en-GB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dee6e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216000" y="1867320"/>
            <a:ext cx="4918320" cy="288468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2"/>
          <a:stretch/>
        </p:blipFill>
        <p:spPr>
          <a:xfrm>
            <a:off x="5178600" y="1956240"/>
            <a:ext cx="4757400" cy="2773080"/>
          </a:xfrm>
          <a:prstGeom prst="rect">
            <a:avLst/>
          </a:prstGeom>
          <a:ln>
            <a:noFill/>
          </a:ln>
        </p:spPr>
      </p:pic>
      <p:sp>
        <p:nvSpPr>
          <p:cNvPr id="264" name="TextShape 1"/>
          <p:cNvSpPr txBox="1"/>
          <p:nvPr/>
        </p:nvSpPr>
        <p:spPr>
          <a:xfrm>
            <a:off x="0" y="24120"/>
            <a:ext cx="10080000" cy="911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GB" sz="3200" spc="-1" strike="noStrike">
                <a:latin typeface="Arial"/>
              </a:rPr>
              <a:t>S</a:t>
            </a:r>
            <a:r>
              <a:rPr b="1" lang="en-GB" sz="3200" spc="-1" strike="noStrike">
                <a:latin typeface="Arial"/>
              </a:rPr>
              <a:t>e</a:t>
            </a:r>
            <a:r>
              <a:rPr b="1" lang="en-GB" sz="3200" spc="-1" strike="noStrike">
                <a:latin typeface="Arial"/>
              </a:rPr>
              <a:t>o</a:t>
            </a:r>
            <a:r>
              <a:rPr b="1" lang="en-GB" sz="3200" spc="-1" strike="noStrike">
                <a:latin typeface="Arial"/>
              </a:rPr>
              <a:t>u</a:t>
            </a:r>
            <a:r>
              <a:rPr b="1" lang="en-GB" sz="3200" spc="-1" strike="noStrike">
                <a:latin typeface="Arial"/>
              </a:rPr>
              <a:t>l </a:t>
            </a:r>
            <a:r>
              <a:rPr b="1" lang="en-GB" sz="3200" spc="-1" strike="noStrike">
                <a:latin typeface="Arial"/>
              </a:rPr>
              <a:t>N</a:t>
            </a:r>
            <a:r>
              <a:rPr b="1" lang="en-GB" sz="3200" spc="-1" strike="noStrike">
                <a:latin typeface="Arial"/>
              </a:rPr>
              <a:t>a</a:t>
            </a:r>
            <a:r>
              <a:rPr b="1" lang="en-GB" sz="3200" spc="-1" strike="noStrike">
                <a:latin typeface="Arial"/>
              </a:rPr>
              <a:t>ti</a:t>
            </a:r>
            <a:r>
              <a:rPr b="1" lang="en-GB" sz="3200" spc="-1" strike="noStrike">
                <a:latin typeface="Arial"/>
              </a:rPr>
              <a:t>o</a:t>
            </a:r>
            <a:r>
              <a:rPr b="1" lang="en-GB" sz="3200" spc="-1" strike="noStrike">
                <a:latin typeface="Arial"/>
              </a:rPr>
              <a:t>n</a:t>
            </a:r>
            <a:r>
              <a:rPr b="1" lang="en-GB" sz="3200" spc="-1" strike="noStrike">
                <a:latin typeface="Arial"/>
              </a:rPr>
              <a:t>a</a:t>
            </a:r>
            <a:r>
              <a:rPr b="1" lang="en-GB" sz="3200" spc="-1" strike="noStrike">
                <a:latin typeface="Arial"/>
              </a:rPr>
              <a:t>l </a:t>
            </a:r>
            <a:r>
              <a:rPr b="1" lang="en-GB" sz="3200" spc="-1" strike="noStrike">
                <a:latin typeface="Arial"/>
              </a:rPr>
              <a:t>U</a:t>
            </a:r>
            <a:r>
              <a:rPr b="1" lang="en-GB" sz="3200" spc="-1" strike="noStrike">
                <a:latin typeface="Arial"/>
              </a:rPr>
              <a:t>n</a:t>
            </a:r>
            <a:r>
              <a:rPr b="1" lang="en-GB" sz="3200" spc="-1" strike="noStrike">
                <a:latin typeface="Arial"/>
              </a:rPr>
              <a:t>i</a:t>
            </a:r>
            <a:r>
              <a:rPr b="1" lang="en-GB" sz="3200" spc="-1" strike="noStrike">
                <a:latin typeface="Arial"/>
              </a:rPr>
              <a:t>v</a:t>
            </a:r>
            <a:r>
              <a:rPr b="1" lang="en-GB" sz="3200" spc="-1" strike="noStrike">
                <a:latin typeface="Arial"/>
              </a:rPr>
              <a:t>e</a:t>
            </a:r>
            <a:r>
              <a:rPr b="1" lang="en-GB" sz="3200" spc="-1" strike="noStrike">
                <a:latin typeface="Arial"/>
              </a:rPr>
              <a:t>r</a:t>
            </a:r>
            <a:r>
              <a:rPr b="1" lang="en-GB" sz="3200" spc="-1" strike="noStrike">
                <a:latin typeface="Arial"/>
              </a:rPr>
              <a:t>s</a:t>
            </a:r>
            <a:r>
              <a:rPr b="1" lang="en-GB" sz="3200" spc="-1" strike="noStrike">
                <a:latin typeface="Arial"/>
              </a:rPr>
              <a:t>it</a:t>
            </a:r>
            <a:r>
              <a:rPr b="1" lang="en-GB" sz="3200" spc="-1" strike="noStrike">
                <a:latin typeface="Arial"/>
              </a:rPr>
              <a:t>y </a:t>
            </a:r>
            <a:br/>
            <a:r>
              <a:rPr b="1" lang="en-GB" sz="3200" spc="-1" strike="noStrike">
                <a:latin typeface="Arial"/>
              </a:rPr>
              <a:t>N</a:t>
            </a:r>
            <a:r>
              <a:rPr b="1" lang="en-GB" sz="3200" spc="-1" strike="noStrike">
                <a:latin typeface="Arial"/>
              </a:rPr>
              <a:t>A</a:t>
            </a:r>
            <a:r>
              <a:rPr b="1" lang="en-GB" sz="3200" spc="-1" strike="noStrike">
                <a:latin typeface="Arial"/>
              </a:rPr>
              <a:t>S </a:t>
            </a:r>
            <a:r>
              <a:rPr b="1" lang="en-GB" sz="3200" spc="-1" strike="noStrike">
                <a:latin typeface="Arial"/>
              </a:rPr>
              <a:t>P</a:t>
            </a:r>
            <a:r>
              <a:rPr b="1" lang="en-GB" sz="3200" spc="-1" strike="noStrike">
                <a:latin typeface="Arial"/>
              </a:rPr>
              <a:t>a</a:t>
            </a:r>
            <a:r>
              <a:rPr b="1" lang="en-GB" sz="3200" spc="-1" strike="noStrike">
                <a:latin typeface="Arial"/>
              </a:rPr>
              <a:t>r</a:t>
            </a:r>
            <a:r>
              <a:rPr b="1" lang="en-GB" sz="3200" spc="-1" strike="noStrike">
                <a:latin typeface="Arial"/>
              </a:rPr>
              <a:t>a</a:t>
            </a:r>
            <a:r>
              <a:rPr b="1" lang="en-GB" sz="3200" spc="-1" strike="noStrike">
                <a:latin typeface="Arial"/>
              </a:rPr>
              <a:t>ll</a:t>
            </a:r>
            <a:r>
              <a:rPr b="1" lang="en-GB" sz="3200" spc="-1" strike="noStrike">
                <a:latin typeface="Arial"/>
              </a:rPr>
              <a:t>e</a:t>
            </a:r>
            <a:r>
              <a:rPr b="1" lang="en-GB" sz="3200" spc="-1" strike="noStrike">
                <a:latin typeface="Arial"/>
              </a:rPr>
              <a:t>l </a:t>
            </a:r>
            <a:r>
              <a:rPr b="1" lang="en-GB" sz="3200" spc="-1" strike="noStrike">
                <a:latin typeface="Arial"/>
              </a:rPr>
              <a:t>B</a:t>
            </a:r>
            <a:r>
              <a:rPr b="1" lang="en-GB" sz="3200" spc="-1" strike="noStrike">
                <a:latin typeface="Arial"/>
              </a:rPr>
              <a:t>e</a:t>
            </a:r>
            <a:r>
              <a:rPr b="1" lang="en-GB" sz="3200" spc="-1" strike="noStrike">
                <a:latin typeface="Arial"/>
              </a:rPr>
              <a:t>n</a:t>
            </a:r>
            <a:r>
              <a:rPr b="1" lang="en-GB" sz="3200" spc="-1" strike="noStrike">
                <a:latin typeface="Arial"/>
              </a:rPr>
              <a:t>c</a:t>
            </a:r>
            <a:r>
              <a:rPr b="1" lang="en-GB" sz="3200" spc="-1" strike="noStrike">
                <a:latin typeface="Arial"/>
              </a:rPr>
              <a:t>h</a:t>
            </a:r>
            <a:r>
              <a:rPr b="1" lang="en-GB" sz="3200" spc="-1" strike="noStrike">
                <a:latin typeface="Arial"/>
              </a:rPr>
              <a:t>m</a:t>
            </a:r>
            <a:r>
              <a:rPr b="1" lang="en-GB" sz="3200" spc="-1" strike="noStrike">
                <a:latin typeface="Arial"/>
              </a:rPr>
              <a:t>a</a:t>
            </a:r>
            <a:r>
              <a:rPr b="1" lang="en-GB" sz="3200" spc="-1" strike="noStrike">
                <a:latin typeface="Arial"/>
              </a:rPr>
              <a:t>r</a:t>
            </a:r>
            <a:r>
              <a:rPr b="1" lang="en-GB" sz="3200" spc="-1" strike="noStrike">
                <a:latin typeface="Arial"/>
              </a:rPr>
              <a:t>k</a:t>
            </a:r>
            <a:r>
              <a:rPr b="1" lang="en-GB" sz="3200" spc="-1" strike="noStrike">
                <a:latin typeface="Arial"/>
              </a:rPr>
              <a:t>s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1008000" y="157932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1800" spc="-1" strike="noStrike">
                <a:latin typeface="Arial"/>
              </a:rPr>
              <a:t>S</a:t>
            </a:r>
            <a:r>
              <a:rPr b="1" lang="en-GB" sz="1800" spc="-1" strike="noStrike">
                <a:latin typeface="Arial"/>
              </a:rPr>
              <a:t>N</a:t>
            </a:r>
            <a:r>
              <a:rPr b="1" lang="en-GB" sz="1800" spc="-1" strike="noStrike">
                <a:latin typeface="Arial"/>
              </a:rPr>
              <a:t>U </a:t>
            </a:r>
            <a:r>
              <a:rPr b="1" lang="en-GB" sz="1800" spc="-1" strike="noStrike">
                <a:latin typeface="Arial"/>
              </a:rPr>
              <a:t>N</a:t>
            </a:r>
            <a:r>
              <a:rPr b="1" lang="en-GB" sz="1800" spc="-1" strike="noStrike">
                <a:latin typeface="Arial"/>
              </a:rPr>
              <a:t>P</a:t>
            </a:r>
            <a:r>
              <a:rPr b="1" lang="en-GB" sz="1800" spc="-1" strike="noStrike">
                <a:latin typeface="Arial"/>
              </a:rPr>
              <a:t>B </a:t>
            </a:r>
            <a:r>
              <a:rPr b="1" lang="en-GB" sz="1800" spc="-1" strike="noStrike">
                <a:latin typeface="Arial"/>
              </a:rPr>
              <a:t>Pa</a:t>
            </a:r>
            <a:r>
              <a:rPr b="1" lang="en-GB" sz="1800" spc="-1" strike="noStrike">
                <a:latin typeface="Arial"/>
              </a:rPr>
              <a:t>ral</a:t>
            </a:r>
            <a:r>
              <a:rPr b="1" lang="en-GB" sz="1800" spc="-1" strike="noStrike">
                <a:latin typeface="Arial"/>
              </a:rPr>
              <a:t>lel</a:t>
            </a:r>
            <a:r>
              <a:rPr b="1" lang="en-GB" sz="1800" spc="-1" strike="noStrike">
                <a:latin typeface="Arial"/>
              </a:rPr>
              <a:t>is</a:t>
            </a:r>
            <a:r>
              <a:rPr b="1" lang="en-GB" sz="1800" spc="-1" strike="noStrike">
                <a:latin typeface="Arial"/>
              </a:rPr>
              <a:t>ab</a:t>
            </a:r>
            <a:r>
              <a:rPr b="1" lang="en-GB" sz="1800" spc="-1" strike="noStrike">
                <a:latin typeface="Arial"/>
              </a:rPr>
              <a:t>ilit</a:t>
            </a:r>
            <a:r>
              <a:rPr b="1" lang="en-GB" sz="1800" spc="-1" strike="noStrike">
                <a:latin typeface="Arial"/>
              </a:rPr>
              <a:t>y </a:t>
            </a:r>
            <a:r>
              <a:rPr b="1" lang="en-GB" sz="1800" spc="-1" strike="noStrike">
                <a:latin typeface="Arial"/>
              </a:rPr>
              <a:t>%</a:t>
            </a:r>
            <a:endParaRPr b="1" lang="en-GB" sz="1800" spc="-1" strike="noStrike">
              <a:latin typeface="Arial"/>
            </a:endParaRPr>
          </a:p>
        </p:txBody>
      </p:sp>
      <p:sp>
        <p:nvSpPr>
          <p:cNvPr id="266" name="TextShape 3"/>
          <p:cNvSpPr txBox="1"/>
          <p:nvPr/>
        </p:nvSpPr>
        <p:spPr>
          <a:xfrm>
            <a:off x="5688000" y="1579320"/>
            <a:ext cx="3528000" cy="43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1800" spc="-1" strike="noStrike">
                <a:latin typeface="Arial"/>
              </a:rPr>
              <a:t>SNU </a:t>
            </a:r>
            <a:r>
              <a:rPr b="1" lang="en-GB" sz="1800" spc="-1" strike="noStrike">
                <a:latin typeface="Arial"/>
              </a:rPr>
              <a:t>NPB </a:t>
            </a:r>
            <a:r>
              <a:rPr b="1" lang="en-GB" sz="1800" spc="-1" strike="noStrike">
                <a:latin typeface="Arial"/>
              </a:rPr>
              <a:t>Total </a:t>
            </a:r>
            <a:r>
              <a:rPr b="1" lang="en-GB" sz="1800" spc="-1" strike="noStrike">
                <a:latin typeface="Arial"/>
              </a:rPr>
              <a:t>Loops </a:t>
            </a:r>
            <a:r>
              <a:rPr b="1" lang="en-GB" sz="1800" spc="-1" strike="noStrike">
                <a:latin typeface="Arial"/>
              </a:rPr>
              <a:t>Numb</a:t>
            </a:r>
            <a:r>
              <a:rPr b="1" lang="en-GB" sz="1800" spc="-1" strike="noStrike">
                <a:latin typeface="Arial"/>
              </a:rPr>
              <a:t>er</a:t>
            </a:r>
            <a:endParaRPr b="1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0" y="16200"/>
            <a:ext cx="10080000" cy="5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Intel </a:t>
            </a:r>
            <a:r>
              <a:rPr b="1" lang="en-GB" sz="2400" spc="-1" strike="noStrike">
                <a:latin typeface="Arial"/>
              </a:rPr>
              <a:t>C/C+</a:t>
            </a:r>
            <a:r>
              <a:rPr b="1" lang="en-GB" sz="2400" spc="-1" strike="noStrike">
                <a:latin typeface="Arial"/>
              </a:rPr>
              <a:t>+ </a:t>
            </a:r>
            <a:r>
              <a:rPr b="1" lang="en-GB" sz="2400" spc="-1" strike="noStrike">
                <a:latin typeface="Arial"/>
              </a:rPr>
              <a:t>Com</a:t>
            </a:r>
            <a:r>
              <a:rPr b="1" lang="en-GB" sz="2400" spc="-1" strike="noStrike">
                <a:latin typeface="Arial"/>
              </a:rPr>
              <a:t>piler </a:t>
            </a:r>
            <a:r>
              <a:rPr b="1" lang="en-GB" sz="2400" spc="-1" strike="noStrike">
                <a:latin typeface="Arial"/>
              </a:rPr>
              <a:t>Paral</a:t>
            </a:r>
            <a:r>
              <a:rPr b="1" lang="en-GB" sz="2400" spc="-1" strike="noStrike">
                <a:latin typeface="Arial"/>
              </a:rPr>
              <a:t>lelisa</a:t>
            </a:r>
            <a:r>
              <a:rPr b="1" lang="en-GB" sz="2400" spc="-1" strike="noStrike">
                <a:latin typeface="Arial"/>
              </a:rPr>
              <a:t>tion </a:t>
            </a:r>
            <a:r>
              <a:rPr b="1" lang="en-GB" sz="2400" spc="-1" strike="noStrike">
                <a:latin typeface="Arial"/>
              </a:rPr>
              <a:t>Limit</a:t>
            </a:r>
            <a:r>
              <a:rPr b="1" lang="en-GB" sz="2400" spc="-1" strike="noStrike">
                <a:latin typeface="Arial"/>
              </a:rPr>
              <a:t>ation</a:t>
            </a:r>
            <a:r>
              <a:rPr b="1" lang="en-GB" sz="2400" spc="-1" strike="noStrike">
                <a:latin typeface="Arial"/>
              </a:rPr>
              <a:t>s </a:t>
            </a:r>
            <a:r>
              <a:rPr b="1" lang="en-GB" sz="2400" spc="-1" strike="noStrike">
                <a:latin typeface="Arial"/>
              </a:rPr>
              <a:t>(</a:t>
            </a:r>
            <a:r>
              <a:rPr b="1" lang="en-GB" sz="2400" spc="-1" strike="noStrike">
                <a:latin typeface="Arial"/>
              </a:rPr>
              <a:t>171</a:t>
            </a:r>
            <a:r>
              <a:rPr b="1" lang="en-GB" sz="2400" spc="-1" strike="noStrike">
                <a:latin typeface="Arial"/>
              </a:rPr>
              <a:t>)</a:t>
            </a:r>
            <a:endParaRPr b="0" lang="en-GB" sz="2400" spc="-1" strike="noStrike">
              <a:latin typeface="Arial"/>
            </a:endParaRPr>
          </a:p>
        </p:txBody>
      </p:sp>
      <p:graphicFrame>
        <p:nvGraphicFramePr>
          <p:cNvPr id="268" name="Table 2"/>
          <p:cNvGraphicFramePr/>
          <p:nvPr/>
        </p:nvGraphicFramePr>
        <p:xfrm>
          <a:off x="2172240" y="1059840"/>
          <a:ext cx="5977800" cy="1360800"/>
        </p:xfrm>
        <a:graphic>
          <a:graphicData uri="http://schemas.openxmlformats.org/drawingml/2006/table">
            <a:tbl>
              <a:tblPr/>
              <a:tblGrid>
                <a:gridCol w="1078560"/>
                <a:gridCol w="944280"/>
                <a:gridCol w="726480"/>
                <a:gridCol w="1533600"/>
                <a:gridCol w="1089720"/>
                <a:gridCol w="605520"/>
              </a:tblGrid>
              <a:tr h="379800">
                <a:tc gridSpan="6"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i="1" lang="en-GB" sz="1800" spc="-1" strike="noStrike">
                          <a:latin typeface="Arial"/>
                        </a:rPr>
                        <a:t>SNU NASA Parallel Benchmarks Intel C/C++ Compiler Limitations (</a:t>
                      </a:r>
                      <a:r>
                        <a:rPr b="1" i="1" lang="en-GB" sz="1800" spc="-1" strike="noStrike">
                          <a:latin typeface="Arial"/>
                        </a:rPr>
                        <a:t>89</a:t>
                      </a:r>
                      <a:r>
                        <a:rPr b="1" i="1" lang="en-GB" sz="1800" spc="-1" strike="noStrike">
                          <a:latin typeface="Arial"/>
                        </a:rPr>
                        <a:t>)</a:t>
                      </a:r>
                      <a:endParaRPr b="1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ffff"/>
                    </a:solidFill>
                  </a:tcPr>
                </a:tc>
              </a:tr>
              <a:tr h="43524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Unrecognised Reduction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afd095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Array Privatization Need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afd095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Alias Analysis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afd095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marL="216000" indent="-216000" algn="ctr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1" lang="en-GB" sz="1000" spc="-1" strike="noStrike">
                          <a:latin typeface="Arial"/>
                        </a:rPr>
                        <a:t>Statically unknown number of iterations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afd095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Static dependencies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afd095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Other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afd095"/>
                    </a:solidFill>
                  </a:tcPr>
                </a:tc>
              </a:tr>
              <a:tr h="21600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18</a:t>
                      </a:r>
                      <a:endParaRPr b="1" lang="en-GB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afd095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afd095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49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afd095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7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afd095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11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afd095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3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afd095"/>
                    </a:solidFill>
                  </a:tcPr>
                </a:tc>
              </a:tr>
            </a:tbl>
          </a:graphicData>
        </a:graphic>
      </p:graphicFrame>
      <p:sp>
        <p:nvSpPr>
          <p:cNvPr id="269" name="TextShape 3"/>
          <p:cNvSpPr txBox="1"/>
          <p:nvPr/>
        </p:nvSpPr>
        <p:spPr>
          <a:xfrm>
            <a:off x="0" y="720000"/>
            <a:ext cx="10080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marL="216000" indent="-216000"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69a2e"/>
                </a:solidFill>
                <a:latin typeface="Arial"/>
                <a:ea typeface="Noto Sans CJK SC Regular"/>
              </a:rPr>
              <a:t>Potentia</a:t>
            </a:r>
            <a:r>
              <a:rPr b="1" lang="en-GB" sz="1800" spc="-1" strike="noStrike">
                <a:solidFill>
                  <a:srgbClr val="069a2e"/>
                </a:solidFill>
                <a:latin typeface="Arial"/>
                <a:ea typeface="Noto Sans CJK SC Regular"/>
              </a:rPr>
              <a:t>lly </a:t>
            </a:r>
            <a:r>
              <a:rPr b="1" lang="en-GB" sz="1800" spc="-1" strike="noStrike">
                <a:solidFill>
                  <a:srgbClr val="069a2e"/>
                </a:solidFill>
                <a:latin typeface="Arial"/>
                <a:ea typeface="Noto Sans CJK SC Regular"/>
              </a:rPr>
              <a:t>solvable </a:t>
            </a:r>
            <a:r>
              <a:rPr b="1" lang="en-GB" sz="1800" spc="-1" strike="noStrike">
                <a:solidFill>
                  <a:srgbClr val="069a2e"/>
                </a:solidFill>
                <a:latin typeface="Arial"/>
                <a:ea typeface="Noto Sans CJK SC Regular"/>
              </a:rPr>
              <a:t>limitatio</a:t>
            </a:r>
            <a:r>
              <a:rPr b="1" lang="en-GB" sz="1800" spc="-1" strike="noStrike">
                <a:solidFill>
                  <a:srgbClr val="069a2e"/>
                </a:solidFill>
                <a:latin typeface="Arial"/>
                <a:ea typeface="Noto Sans CJK SC Regular"/>
              </a:rPr>
              <a:t>ns</a:t>
            </a:r>
            <a:endParaRPr b="1" lang="en-GB" sz="1800" spc="-1" strike="noStrike">
              <a:solidFill>
                <a:srgbClr val="069a2e"/>
              </a:solidFill>
              <a:latin typeface="Arial"/>
            </a:endParaRPr>
          </a:p>
        </p:txBody>
      </p:sp>
      <p:graphicFrame>
        <p:nvGraphicFramePr>
          <p:cNvPr id="270" name="Table 4"/>
          <p:cNvGraphicFramePr/>
          <p:nvPr/>
        </p:nvGraphicFramePr>
        <p:xfrm>
          <a:off x="400320" y="3619440"/>
          <a:ext cx="9247320" cy="1276560"/>
        </p:xfrm>
        <a:graphic>
          <a:graphicData uri="http://schemas.openxmlformats.org/drawingml/2006/table">
            <a:tbl>
              <a:tblPr/>
              <a:tblGrid>
                <a:gridCol w="1896480"/>
                <a:gridCol w="1313280"/>
                <a:gridCol w="2295360"/>
                <a:gridCol w="1495440"/>
                <a:gridCol w="1140120"/>
                <a:gridCol w="1107000"/>
              </a:tblGrid>
              <a:tr h="379800">
                <a:tc gridSpan="6"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i="1" lang="en-GB" sz="1800" spc="-1" strike="noStrike">
                          <a:latin typeface="Arial"/>
                        </a:rPr>
                        <a:t>SNU NASA Parallel Benchmarks Intel C/C++ Compiler Limitations (</a:t>
                      </a:r>
                      <a:r>
                        <a:rPr b="1" i="1" lang="en-GB" sz="1800" spc="-1" strike="noStrike">
                          <a:latin typeface="Arial"/>
                        </a:rPr>
                        <a:t>82</a:t>
                      </a:r>
                      <a:r>
                        <a:rPr b="1" i="1" lang="en-GB" sz="1800" spc="-1" strike="noStrike">
                          <a:latin typeface="Arial"/>
                        </a:rPr>
                        <a:t>)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ffff"/>
                    </a:solidFill>
                  </a:tcPr>
                </a:tc>
              </a:tr>
              <a:tr h="43524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Static dependencies: runtime information need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ffa6a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Array Privatization Need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ffa6a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Too complex (cross-iteration dependencies, entangled CF, indirect array referencing, etc.)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ffa6a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marL="216000" indent="-216000" algn="ctr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1" lang="en-GB" sz="1000" spc="-1" strike="noStrike">
                          <a:latin typeface="Arial"/>
                        </a:rPr>
                        <a:t>Alias analysis conservativeness</a:t>
                      </a:r>
                      <a:endParaRPr b="1" lang="en-GB" sz="1000" spc="-1" strike="noStrike">
                        <a:latin typeface="Arial"/>
                      </a:endParaRPr>
                    </a:p>
                    <a:p>
                      <a:pPr marL="216000" indent="-216000" algn="ctr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ffa6a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Uninlined function calls</a:t>
                      </a:r>
                      <a:endParaRPr b="1" lang="en-GB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a6a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Other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a6a6"/>
                    </a:solidFill>
                  </a:tcPr>
                </a:tc>
              </a:tr>
              <a:tr h="21600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35</a:t>
                      </a:r>
                      <a:endParaRPr b="1" lang="en-GB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a6a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a6a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22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a6a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11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a6a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b="1" lang="en-GB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a6a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1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a6a6"/>
                    </a:solidFill>
                  </a:tcPr>
                </a:tc>
              </a:tr>
            </a:tbl>
          </a:graphicData>
        </a:graphic>
      </p:graphicFrame>
      <p:sp>
        <p:nvSpPr>
          <p:cNvPr id="271" name="TextShape 5"/>
          <p:cNvSpPr txBox="1"/>
          <p:nvPr/>
        </p:nvSpPr>
        <p:spPr>
          <a:xfrm>
            <a:off x="0" y="2988000"/>
            <a:ext cx="1008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marL="216000" indent="-216000"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Diffic</a:t>
            </a:r>
            <a:r>
              <a:rPr b="1" lang="en-GB" sz="18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ult to </a:t>
            </a:r>
            <a:r>
              <a:rPr b="1" lang="en-GB" sz="18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overc</a:t>
            </a:r>
            <a:r>
              <a:rPr b="1" lang="en-GB" sz="18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ome: </a:t>
            </a:r>
            <a:r>
              <a:rPr b="1" lang="en-GB" sz="18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requir</a:t>
            </a:r>
            <a:r>
              <a:rPr b="1" lang="en-GB" sz="18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es </a:t>
            </a:r>
            <a:r>
              <a:rPr b="1" lang="en-GB" sz="18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huma</a:t>
            </a:r>
            <a:r>
              <a:rPr b="1" lang="en-GB" sz="18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n </a:t>
            </a:r>
            <a:r>
              <a:rPr b="1" lang="en-GB" sz="18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sourc</a:t>
            </a:r>
            <a:r>
              <a:rPr b="1" lang="en-GB" sz="18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e </a:t>
            </a:r>
            <a:r>
              <a:rPr b="1" lang="en-GB" sz="18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code </a:t>
            </a:r>
            <a:r>
              <a:rPr b="1" lang="en-GB" sz="18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comp</a:t>
            </a:r>
            <a:r>
              <a:rPr b="1" lang="en-GB" sz="18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rehen</a:t>
            </a:r>
            <a:r>
              <a:rPr b="1" lang="en-GB" sz="18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sion </a:t>
            </a:r>
            <a:r>
              <a:rPr b="1" lang="en-GB" sz="18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and </a:t>
            </a:r>
            <a:r>
              <a:rPr b="1" lang="en-GB" sz="18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bench</a:t>
            </a:r>
            <a:r>
              <a:rPr b="1" lang="en-GB" sz="18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mark </a:t>
            </a:r>
            <a:r>
              <a:rPr b="1" lang="en-GB" sz="18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runti</a:t>
            </a:r>
            <a:r>
              <a:rPr b="1" lang="en-GB" sz="18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me </a:t>
            </a:r>
            <a:r>
              <a:rPr b="1" lang="en-GB" sz="18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infor</a:t>
            </a:r>
            <a:r>
              <a:rPr b="1" lang="en-GB" sz="18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matio</a:t>
            </a:r>
            <a:r>
              <a:rPr b="1" lang="en-GB" sz="18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n</a:t>
            </a:r>
            <a:endParaRPr b="1" lang="en-GB" sz="1800" spc="-1" strike="noStrike">
              <a:solidFill>
                <a:srgbClr val="ff3838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0" y="0"/>
            <a:ext cx="10080000" cy="911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GB" sz="3200" spc="-1" strike="noStrike">
                <a:latin typeface="Arial"/>
              </a:rPr>
              <a:t>Machine Learning based Loop Parallelisability </a:t>
            </a:r>
            <a:br/>
            <a:r>
              <a:rPr b="1" lang="en-GB" sz="3200" spc="-1" strike="noStrike">
                <a:latin typeface="Arial"/>
              </a:rPr>
              <a:t>Prediction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216000" y="1484280"/>
            <a:ext cx="9648000" cy="2563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 marL="216000" indent="-216000"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  <a:ea typeface="Noto Sans CJK SC Regular"/>
              </a:rPr>
              <a:t>Supervised Machine Learning Loop Classification Problem</a:t>
            </a:r>
            <a:endParaRPr b="0" lang="en-GB" sz="2400" spc="-1" strike="noStrike">
              <a:latin typeface="Arial"/>
              <a:ea typeface="Noto Sans CJK SC Regular"/>
            </a:endParaRPr>
          </a:p>
          <a:p>
            <a:pPr marL="216000" indent="-216000"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  <a:ea typeface="Noto Sans CJK SC Regular"/>
              </a:rPr>
              <a:t>Loop Classification Labels</a:t>
            </a:r>
            <a:endParaRPr b="0" lang="en-GB" sz="2400" spc="-1" strike="noStrike">
              <a:latin typeface="Arial"/>
              <a:ea typeface="Noto Sans CJK SC Regular"/>
            </a:endParaRPr>
          </a:p>
          <a:p>
            <a:pPr marL="216000" indent="-216000"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  <a:ea typeface="Noto Sans CJK SC Regular"/>
              </a:rPr>
              <a:t>Model Learning Performance</a:t>
            </a:r>
            <a:endParaRPr b="0" lang="en-GB" sz="2400" spc="-1" strike="noStrike">
              <a:latin typeface="Arial"/>
              <a:ea typeface="Noto Sans CJK SC Regular"/>
            </a:endParaRPr>
          </a:p>
          <a:p>
            <a:pPr marL="216000" indent="-216000"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  <a:ea typeface="Noto Sans CJK SC Regular"/>
              </a:rPr>
              <a:t>Model Use Scenarios</a:t>
            </a:r>
            <a:endParaRPr b="0" lang="en-GB" sz="2400" spc="-1" strike="noStrike">
              <a:latin typeface="Arial"/>
              <a:ea typeface="Noto Sans CJK SC Regular"/>
            </a:endParaRPr>
          </a:p>
          <a:p>
            <a:pPr marL="216000" indent="-216000"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8355600" y="2016000"/>
            <a:ext cx="1652400" cy="1797840"/>
          </a:xfrm>
          <a:prstGeom prst="rect">
            <a:avLst/>
          </a:prstGeom>
          <a:ln>
            <a:noFill/>
          </a:ln>
        </p:spPr>
      </p:pic>
      <p:sp>
        <p:nvSpPr>
          <p:cNvPr id="275" name="TextShape 1"/>
          <p:cNvSpPr txBox="1"/>
          <p:nvPr/>
        </p:nvSpPr>
        <p:spPr>
          <a:xfrm>
            <a:off x="0" y="-10440"/>
            <a:ext cx="10080000" cy="51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3200" spc="-1" strike="noStrike">
                <a:latin typeface="Arial"/>
              </a:rPr>
              <a:t>Experiment Methodology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2"/>
          <a:stretch/>
        </p:blipFill>
        <p:spPr>
          <a:xfrm>
            <a:off x="6791040" y="1296000"/>
            <a:ext cx="1704960" cy="576000"/>
          </a:xfrm>
          <a:prstGeom prst="rect">
            <a:avLst/>
          </a:prstGeom>
          <a:ln>
            <a:noFill/>
          </a:ln>
        </p:spPr>
      </p:pic>
      <p:sp>
        <p:nvSpPr>
          <p:cNvPr id="277" name="TextShape 2"/>
          <p:cNvSpPr txBox="1"/>
          <p:nvPr/>
        </p:nvSpPr>
        <p:spPr>
          <a:xfrm>
            <a:off x="6912000" y="720000"/>
            <a:ext cx="172800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ICC Optimisation Report Parser and Analyser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6912000" y="720000"/>
            <a:ext cx="1656000" cy="108000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9" name="" descr=""/>
          <p:cNvPicPr/>
          <p:nvPr/>
        </p:nvPicPr>
        <p:blipFill>
          <a:blip r:embed="rId3"/>
          <a:stretch/>
        </p:blipFill>
        <p:spPr>
          <a:xfrm>
            <a:off x="2736000" y="1096200"/>
            <a:ext cx="1051200" cy="919800"/>
          </a:xfrm>
          <a:prstGeom prst="rect">
            <a:avLst/>
          </a:prstGeom>
          <a:ln w="12600">
            <a:noFill/>
          </a:ln>
        </p:spPr>
      </p:pic>
      <p:pic>
        <p:nvPicPr>
          <p:cNvPr id="280" name="" descr=""/>
          <p:cNvPicPr/>
          <p:nvPr/>
        </p:nvPicPr>
        <p:blipFill>
          <a:blip r:embed="rId4"/>
          <a:stretch/>
        </p:blipFill>
        <p:spPr>
          <a:xfrm>
            <a:off x="460800" y="930240"/>
            <a:ext cx="1369080" cy="1224000"/>
          </a:xfrm>
          <a:prstGeom prst="rect">
            <a:avLst/>
          </a:prstGeom>
          <a:ln w="12600">
            <a:noFill/>
          </a:ln>
        </p:spPr>
      </p:pic>
      <p:pic>
        <p:nvPicPr>
          <p:cNvPr id="281" name="" descr=""/>
          <p:cNvPicPr/>
          <p:nvPr/>
        </p:nvPicPr>
        <p:blipFill>
          <a:blip r:embed="rId5"/>
          <a:stretch/>
        </p:blipFill>
        <p:spPr>
          <a:xfrm>
            <a:off x="4489200" y="1519200"/>
            <a:ext cx="1846800" cy="35280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6"/>
          <a:stretch/>
        </p:blipFill>
        <p:spPr>
          <a:xfrm>
            <a:off x="432360" y="3888000"/>
            <a:ext cx="1295640" cy="1223640"/>
          </a:xfrm>
          <a:prstGeom prst="rect">
            <a:avLst/>
          </a:prstGeom>
          <a:ln>
            <a:noFill/>
          </a:ln>
        </p:spPr>
      </p:pic>
      <p:sp>
        <p:nvSpPr>
          <p:cNvPr id="283" name="TextShape 4"/>
          <p:cNvSpPr txBox="1"/>
          <p:nvPr/>
        </p:nvSpPr>
        <p:spPr>
          <a:xfrm>
            <a:off x="576000" y="4895640"/>
            <a:ext cx="1008000" cy="432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2400" spc="-1" strike="noStrike">
                <a:solidFill>
                  <a:srgbClr val="006699"/>
                </a:solidFill>
                <a:latin typeface="Arial"/>
              </a:rPr>
              <a:t>LLVM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84" name="CustomShape 5"/>
          <p:cNvSpPr/>
          <p:nvPr/>
        </p:nvSpPr>
        <p:spPr>
          <a:xfrm>
            <a:off x="360000" y="3573720"/>
            <a:ext cx="1440000" cy="175428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5" name="" descr=""/>
          <p:cNvPicPr/>
          <p:nvPr/>
        </p:nvPicPr>
        <p:blipFill>
          <a:blip r:embed="rId7"/>
          <a:stretch/>
        </p:blipFill>
        <p:spPr>
          <a:xfrm>
            <a:off x="7200000" y="4393800"/>
            <a:ext cx="1440000" cy="776520"/>
          </a:xfrm>
          <a:prstGeom prst="rect">
            <a:avLst/>
          </a:prstGeom>
          <a:ln w="12600">
            <a:noFill/>
          </a:ln>
        </p:spPr>
      </p:pic>
      <p:sp>
        <p:nvSpPr>
          <p:cNvPr id="286" name="TextShape 6"/>
          <p:cNvSpPr txBox="1"/>
          <p:nvPr/>
        </p:nvSpPr>
        <p:spPr>
          <a:xfrm>
            <a:off x="6840000" y="3960000"/>
            <a:ext cx="230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latin typeface="Arial"/>
              </a:rPr>
              <a:t>Decision Tree Model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87" name="CustomShape 7"/>
          <p:cNvSpPr/>
          <p:nvPr/>
        </p:nvSpPr>
        <p:spPr>
          <a:xfrm>
            <a:off x="6840000" y="3960000"/>
            <a:ext cx="2232000" cy="128232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TextShape 8"/>
          <p:cNvSpPr txBox="1"/>
          <p:nvPr/>
        </p:nvSpPr>
        <p:spPr>
          <a:xfrm>
            <a:off x="360000" y="3573720"/>
            <a:ext cx="1512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latin typeface="Arial"/>
              </a:rPr>
              <a:t>LLVM-based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PPar Tool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89" name="CustomShape 9"/>
          <p:cNvSpPr/>
          <p:nvPr/>
        </p:nvSpPr>
        <p:spPr>
          <a:xfrm>
            <a:off x="2736000" y="509760"/>
            <a:ext cx="1051200" cy="150624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TextShape 10"/>
          <p:cNvSpPr txBox="1"/>
          <p:nvPr/>
        </p:nvSpPr>
        <p:spPr>
          <a:xfrm>
            <a:off x="2664000" y="504000"/>
            <a:ext cx="1152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ICC Compiler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1" name="CustomShape 11"/>
          <p:cNvSpPr/>
          <p:nvPr/>
        </p:nvSpPr>
        <p:spPr>
          <a:xfrm>
            <a:off x="460800" y="360000"/>
            <a:ext cx="1369080" cy="179424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TextShape 12"/>
          <p:cNvSpPr txBox="1"/>
          <p:nvPr/>
        </p:nvSpPr>
        <p:spPr>
          <a:xfrm>
            <a:off x="360000" y="360000"/>
            <a:ext cx="1512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SNU NPB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Benchmarks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8"/>
          <a:stretch/>
        </p:blipFill>
        <p:spPr>
          <a:xfrm>
            <a:off x="3528000" y="4458240"/>
            <a:ext cx="1520640" cy="826560"/>
          </a:xfrm>
          <a:prstGeom prst="rect">
            <a:avLst/>
          </a:prstGeom>
          <a:ln>
            <a:noFill/>
          </a:ln>
        </p:spPr>
      </p:pic>
      <p:sp>
        <p:nvSpPr>
          <p:cNvPr id="294" name="TextShape 13"/>
          <p:cNvSpPr txBox="1"/>
          <p:nvPr/>
        </p:nvSpPr>
        <p:spPr>
          <a:xfrm>
            <a:off x="4705200" y="720000"/>
            <a:ext cx="1440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ICC optimisation report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5" name="TextShape 14"/>
          <p:cNvSpPr txBox="1"/>
          <p:nvPr/>
        </p:nvSpPr>
        <p:spPr>
          <a:xfrm>
            <a:off x="3608640" y="3600000"/>
            <a:ext cx="1440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Loop metrics / features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9"/>
          <a:stretch/>
        </p:blipFill>
        <p:spPr>
          <a:xfrm>
            <a:off x="3384000" y="2952000"/>
            <a:ext cx="1152000" cy="411480"/>
          </a:xfrm>
          <a:prstGeom prst="rect">
            <a:avLst/>
          </a:prstGeom>
          <a:ln>
            <a:noFill/>
          </a:ln>
        </p:spPr>
      </p:pic>
      <p:sp>
        <p:nvSpPr>
          <p:cNvPr id="297" name="TextShape 15"/>
          <p:cNvSpPr txBox="1"/>
          <p:nvPr/>
        </p:nvSpPr>
        <p:spPr>
          <a:xfrm>
            <a:off x="3240000" y="2376000"/>
            <a:ext cx="144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OpenMP pragmas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8" name="Line 16"/>
          <p:cNvSpPr/>
          <p:nvPr/>
        </p:nvSpPr>
        <p:spPr>
          <a:xfrm>
            <a:off x="1944000" y="4464000"/>
            <a:ext cx="1368000" cy="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Line 17"/>
          <p:cNvSpPr/>
          <p:nvPr/>
        </p:nvSpPr>
        <p:spPr>
          <a:xfrm>
            <a:off x="5328000" y="4464000"/>
            <a:ext cx="1368000" cy="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Line 18"/>
          <p:cNvSpPr/>
          <p:nvPr/>
        </p:nvSpPr>
        <p:spPr>
          <a:xfrm>
            <a:off x="1944000" y="1224000"/>
            <a:ext cx="720000" cy="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Line 19"/>
          <p:cNvSpPr/>
          <p:nvPr/>
        </p:nvSpPr>
        <p:spPr>
          <a:xfrm>
            <a:off x="3888000" y="1224000"/>
            <a:ext cx="648000" cy="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Line 20"/>
          <p:cNvSpPr/>
          <p:nvPr/>
        </p:nvSpPr>
        <p:spPr>
          <a:xfrm>
            <a:off x="6192000" y="1224000"/>
            <a:ext cx="648000" cy="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Line 21"/>
          <p:cNvSpPr/>
          <p:nvPr/>
        </p:nvSpPr>
        <p:spPr>
          <a:xfrm>
            <a:off x="1080000" y="2232000"/>
            <a:ext cx="2160000" cy="64800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Line 22"/>
          <p:cNvSpPr/>
          <p:nvPr/>
        </p:nvSpPr>
        <p:spPr>
          <a:xfrm>
            <a:off x="4680000" y="2880000"/>
            <a:ext cx="2808000" cy="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Line 23"/>
          <p:cNvSpPr/>
          <p:nvPr/>
        </p:nvSpPr>
        <p:spPr>
          <a:xfrm>
            <a:off x="7776000" y="1872000"/>
            <a:ext cx="0" cy="72000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TextShape 24"/>
          <p:cNvSpPr txBox="1"/>
          <p:nvPr/>
        </p:nvSpPr>
        <p:spPr>
          <a:xfrm>
            <a:off x="7632000" y="2749680"/>
            <a:ext cx="28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1800" spc="-1" strike="noStrike">
                <a:latin typeface="Arial"/>
              </a:rPr>
              <a:t>+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7" name="Line 25"/>
          <p:cNvSpPr/>
          <p:nvPr/>
        </p:nvSpPr>
        <p:spPr>
          <a:xfrm>
            <a:off x="7776000" y="3240000"/>
            <a:ext cx="0" cy="57600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TextShape 26"/>
          <p:cNvSpPr txBox="1"/>
          <p:nvPr/>
        </p:nvSpPr>
        <p:spPr>
          <a:xfrm>
            <a:off x="288000" y="2448000"/>
            <a:ext cx="2448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latin typeface="Arial"/>
              </a:rPr>
              <a:t>-mem2reg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-O0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-disable-loop-unrolling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-disable-inlining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0"/>
          <a:stretch/>
        </p:blipFill>
        <p:spPr>
          <a:xfrm>
            <a:off x="8470440" y="1990440"/>
            <a:ext cx="961560" cy="96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718920" y="144000"/>
            <a:ext cx="1369080" cy="1224000"/>
          </a:xfrm>
          <a:prstGeom prst="rect">
            <a:avLst/>
          </a:prstGeom>
          <a:ln w="3600">
            <a:solidFill>
              <a:srgbClr val="2a6099"/>
            </a:solidFill>
            <a:round/>
          </a:ln>
        </p:spPr>
      </p:pic>
      <p:graphicFrame>
        <p:nvGraphicFramePr>
          <p:cNvPr id="311" name="Table 1"/>
          <p:cNvGraphicFramePr/>
          <p:nvPr/>
        </p:nvGraphicFramePr>
        <p:xfrm>
          <a:off x="717120" y="2792520"/>
          <a:ext cx="8858880" cy="951480"/>
        </p:xfrm>
        <a:graphic>
          <a:graphicData uri="http://schemas.openxmlformats.org/drawingml/2006/table">
            <a:tbl>
              <a:tblPr/>
              <a:tblGrid>
                <a:gridCol w="1509480"/>
                <a:gridCol w="1814400"/>
                <a:gridCol w="1101960"/>
                <a:gridCol w="1477800"/>
                <a:gridCol w="1501560"/>
                <a:gridCol w="1454040"/>
              </a:tblGrid>
              <a:tr h="57888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Parallelised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77bc65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Memset Generated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77bc65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Vectorised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afd095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Parallelisation Dependencies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ff6d6d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marL="216000" indent="-216000" algn="ctr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1" lang="en-GB" sz="1200" spc="-1" strike="noStrike">
                          <a:latin typeface="Arial"/>
                        </a:rPr>
                        <a:t>Not a Parallelisation candidate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ff6d6d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marL="216000" indent="-216000" algn="ctr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1" lang="en-GB" sz="1200" spc="-1" strike="noStrike">
                          <a:latin typeface="Arial"/>
                        </a:rPr>
                        <a:t>Vectorisation Dependencies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ffa6a6"/>
                    </a:solidFill>
                  </a:tcPr>
                </a:tc>
              </a:tr>
              <a:tr h="34596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653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77bc65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35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77bc65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737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afd095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535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ff6d6d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marL="216000" indent="-216000" algn="ctr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1" lang="en-GB" sz="1200" spc="-1" strike="noStrike">
                          <a:latin typeface="Arial"/>
                        </a:rPr>
                        <a:t>103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ff6d6d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marL="216000" indent="-216000" algn="ctr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1" lang="en-GB" sz="1200" spc="-1" strike="noStrike">
                          <a:latin typeface="Arial"/>
                        </a:rPr>
                        <a:t>266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ffa6a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2" name="Table 2"/>
          <p:cNvGraphicFramePr/>
          <p:nvPr/>
        </p:nvGraphicFramePr>
        <p:xfrm>
          <a:off x="2088000" y="144000"/>
          <a:ext cx="7487280" cy="1212840"/>
        </p:xfrm>
        <a:graphic>
          <a:graphicData uri="http://schemas.openxmlformats.org/drawingml/2006/table">
            <a:tbl>
              <a:tblPr/>
              <a:tblGrid>
                <a:gridCol w="2754360"/>
                <a:gridCol w="2510280"/>
                <a:gridCol w="2223000"/>
              </a:tblGrid>
              <a:tr h="513360">
                <a:tc gridSpan="3"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800" spc="-1" strike="noStrike">
                          <a:latin typeface="Arial"/>
                        </a:rPr>
                        <a:t>Seoul National University (SNU) NASA Parallel Benchmarks (NPB)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ffffff"/>
                    </a:solidFill>
                  </a:tcPr>
                </a:tc>
              </a:tr>
              <a:tr h="43524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Benchmarks Total Number</a:t>
                      </a:r>
                      <a:endParaRPr b="1" lang="en-GB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Loops Total </a:t>
                      </a:r>
                      <a:r>
                        <a:rPr b="1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Number</a:t>
                      </a:r>
                      <a:endParaRPr b="1" lang="en-GB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marL="216000" indent="-216000" algn="ctr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1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OpenMP </a:t>
                      </a:r>
                      <a:r>
                        <a:rPr b="1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Pragmas </a:t>
                      </a:r>
                      <a:r>
                        <a:rPr b="1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Number</a:t>
                      </a:r>
                      <a:endParaRPr b="1" lang="en-GB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dee6ef"/>
                    </a:solidFill>
                  </a:tcPr>
                </a:tc>
              </a:tr>
              <a:tr h="26460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  <a:endParaRPr b="1" lang="en-GB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1575</a:t>
                      </a:r>
                      <a:endParaRPr b="1" lang="en-GB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marL="216000" indent="-216000" algn="ctr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1" lang="en-GB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211</a:t>
                      </a:r>
                      <a:endParaRPr b="1" lang="en-GB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dee6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3" name="Table 3"/>
          <p:cNvGraphicFramePr/>
          <p:nvPr/>
        </p:nvGraphicFramePr>
        <p:xfrm>
          <a:off x="719640" y="1677240"/>
          <a:ext cx="8809200" cy="1049400"/>
        </p:xfrm>
        <a:graphic>
          <a:graphicData uri="http://schemas.openxmlformats.org/drawingml/2006/table">
            <a:tbl>
              <a:tblPr/>
              <a:tblGrid>
                <a:gridCol w="2197440"/>
                <a:gridCol w="2640960"/>
                <a:gridCol w="1603800"/>
                <a:gridCol w="2151360"/>
                <a:gridCol w="0"/>
                <a:gridCol w="252000"/>
              </a:tblGrid>
              <a:tr h="349920">
                <a:tc gridSpan="6"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800" spc="-1" strike="noStrike">
                          <a:latin typeface="Arial"/>
                        </a:rPr>
                        <a:t>SNU NPB </a:t>
                      </a:r>
                      <a:r>
                        <a:rPr b="1" lang="en-GB" sz="1800" spc="-1" strike="noStrike">
                          <a:latin typeface="Arial"/>
                        </a:rPr>
                        <a:t>ICC </a:t>
                      </a:r>
                      <a:r>
                        <a:rPr b="1" lang="en-GB" sz="1800" spc="-1" strike="noStrike">
                          <a:latin typeface="Arial"/>
                        </a:rPr>
                        <a:t>optimisatio</a:t>
                      </a:r>
                      <a:r>
                        <a:rPr b="1" lang="en-GB" sz="1800" spc="-1" strike="noStrike">
                          <a:latin typeface="Arial"/>
                        </a:rPr>
                        <a:t>ns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24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Loop </a:t>
                      </a:r>
                      <a:r>
                        <a:rPr b="1" lang="en-GB" sz="1200" spc="-1" strike="noStrike">
                          <a:latin typeface="Arial"/>
                        </a:rPr>
                        <a:t>Distributions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Loop Fusions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Loop Collapses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729fcf"/>
                    </a:solidFill>
                  </a:tcPr>
                </a:tc>
                <a:tc gridSpan="3"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Loop Tilings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21600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34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729fc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214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729fc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58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729fcf"/>
                    </a:solidFill>
                  </a:tcPr>
                </a:tc>
                <a:tc gridSpan="3"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27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4" name="Table 4"/>
          <p:cNvGraphicFramePr/>
          <p:nvPr/>
        </p:nvGraphicFramePr>
        <p:xfrm>
          <a:off x="1857240" y="3940200"/>
          <a:ext cx="6441840" cy="1360440"/>
        </p:xfrm>
        <a:graphic>
          <a:graphicData uri="http://schemas.openxmlformats.org/drawingml/2006/table">
            <a:tbl>
              <a:tblPr/>
              <a:tblGrid>
                <a:gridCol w="2197440"/>
                <a:gridCol w="2640960"/>
                <a:gridCol w="1603800"/>
              </a:tblGrid>
              <a:tr h="349920">
                <a:tc gridSpan="3"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800" spc="-1" strike="noStrike">
                          <a:latin typeface="Arial"/>
                        </a:rPr>
                        <a:t>Machine Learning Parallelisability Labels </a:t>
                      </a:r>
                      <a:r>
                        <a:rPr b="1" lang="en-GB" sz="1800" spc="-1" strike="noStrike">
                          <a:latin typeface="Arial"/>
                        </a:rPr>
                        <a:t>(</a:t>
                      </a:r>
                      <a:r>
                        <a:rPr b="1" lang="en-GB" sz="1800" spc="-1" strike="noStrike">
                          <a:latin typeface="Arial"/>
                        </a:rPr>
                        <a:t>Parallelisible</a:t>
                      </a:r>
                      <a:r>
                        <a:rPr b="1" lang="en-GB" sz="1800" spc="-1" strike="noStrike">
                          <a:latin typeface="Arial"/>
                        </a:rPr>
                        <a:t>/</a:t>
                      </a:r>
                      <a:r>
                        <a:rPr b="1" lang="en-GB" sz="1800" spc="-1" strike="noStrike">
                          <a:latin typeface="Arial"/>
                        </a:rPr>
                        <a:t>Non-Parallellelisible</a:t>
                      </a:r>
                      <a:r>
                        <a:rPr b="1" lang="en-GB" sz="1800" spc="-1" strike="noStrike">
                          <a:latin typeface="Arial"/>
                        </a:rPr>
                        <a:t>)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24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SNU NPB DEVELOPER KNOWLEDGE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ICC MISSED OPPORTUNITIES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ICC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21600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1145</a:t>
                      </a:r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/ </a:t>
                      </a:r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430</a:t>
                      </a:r>
                      <a:endParaRPr b="1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1051</a:t>
                      </a:r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/ </a:t>
                      </a:r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524</a:t>
                      </a:r>
                      <a:endParaRPr b="1" lang="en-GB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962</a:t>
                      </a:r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/ </a:t>
                      </a:r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613</a:t>
                      </a:r>
                      <a:endParaRPr b="1" lang="en-GB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0" y="19440"/>
            <a:ext cx="10080000" cy="484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GB" sz="3200" spc="-1" strike="noStrike">
                <a:latin typeface="Arial"/>
              </a:rPr>
              <a:t>B</a:t>
            </a:r>
            <a:r>
              <a:rPr b="1" lang="en-GB" sz="3200" spc="-1" strike="noStrike">
                <a:latin typeface="Arial"/>
              </a:rPr>
              <a:t>ac</a:t>
            </a:r>
            <a:r>
              <a:rPr b="1" lang="en-GB" sz="3200" spc="-1" strike="noStrike">
                <a:latin typeface="Arial"/>
              </a:rPr>
              <a:t>k</a:t>
            </a:r>
            <a:r>
              <a:rPr b="1" lang="en-GB" sz="3200" spc="-1" strike="noStrike">
                <a:latin typeface="Arial"/>
              </a:rPr>
              <a:t>gr</a:t>
            </a:r>
            <a:r>
              <a:rPr b="1" lang="en-GB" sz="3200" spc="-1" strike="noStrike">
                <a:latin typeface="Arial"/>
              </a:rPr>
              <a:t>o</a:t>
            </a:r>
            <a:r>
              <a:rPr b="1" lang="en-GB" sz="3200" spc="-1" strike="noStrike">
                <a:latin typeface="Arial"/>
              </a:rPr>
              <a:t>u</a:t>
            </a:r>
            <a:r>
              <a:rPr b="1" lang="en-GB" sz="3200" spc="-1" strike="noStrike">
                <a:latin typeface="Arial"/>
              </a:rPr>
              <a:t>n</a:t>
            </a:r>
            <a:r>
              <a:rPr b="1" lang="en-GB" sz="3200" spc="-1" strike="noStrike">
                <a:latin typeface="Arial"/>
              </a:rPr>
              <a:t>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216000" y="1800000"/>
            <a:ext cx="9648000" cy="23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 marL="216000" indent="-216000">
              <a:spcBef>
                <a:spcPts val="2268"/>
              </a:spcBef>
              <a:spcAft>
                <a:spcPts val="226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  <a:ea typeface="Noto Sans CJK SC Regular"/>
              </a:rPr>
              <a:t>Hig</a:t>
            </a:r>
            <a:r>
              <a:rPr b="0" lang="en-GB" sz="2400" spc="-1" strike="noStrike">
                <a:latin typeface="Arial"/>
                <a:ea typeface="Noto Sans CJK SC Regular"/>
              </a:rPr>
              <a:t>h-</a:t>
            </a:r>
            <a:r>
              <a:rPr b="0" lang="en-GB" sz="2400" spc="-1" strike="noStrike">
                <a:latin typeface="Arial"/>
                <a:ea typeface="Noto Sans CJK SC Regular"/>
              </a:rPr>
              <a:t>lev</a:t>
            </a:r>
            <a:r>
              <a:rPr b="0" lang="en-GB" sz="2400" spc="-1" strike="noStrike">
                <a:latin typeface="Arial"/>
                <a:ea typeface="Noto Sans CJK SC Regular"/>
              </a:rPr>
              <a:t>el </a:t>
            </a:r>
            <a:r>
              <a:rPr b="0" lang="en-GB" sz="2400" spc="-1" strike="noStrike">
                <a:latin typeface="Arial"/>
                <a:ea typeface="Noto Sans CJK SC Regular"/>
              </a:rPr>
              <a:t>Sof</a:t>
            </a:r>
            <a:r>
              <a:rPr b="0" lang="en-GB" sz="2400" spc="-1" strike="noStrike">
                <a:latin typeface="Arial"/>
                <a:ea typeface="Noto Sans CJK SC Regular"/>
              </a:rPr>
              <a:t>twa</a:t>
            </a:r>
            <a:r>
              <a:rPr b="0" lang="en-GB" sz="2400" spc="-1" strike="noStrike">
                <a:latin typeface="Arial"/>
                <a:ea typeface="Noto Sans CJK SC Regular"/>
              </a:rPr>
              <a:t>re </a:t>
            </a:r>
            <a:r>
              <a:rPr b="0" lang="en-GB" sz="2400" spc="-1" strike="noStrike">
                <a:latin typeface="Arial"/>
                <a:ea typeface="Noto Sans CJK SC Regular"/>
              </a:rPr>
              <a:t>Par</a:t>
            </a:r>
            <a:r>
              <a:rPr b="0" lang="en-GB" sz="2400" spc="-1" strike="noStrike">
                <a:latin typeface="Arial"/>
                <a:ea typeface="Noto Sans CJK SC Regular"/>
              </a:rPr>
              <a:t>alle</a:t>
            </a:r>
            <a:r>
              <a:rPr b="0" lang="en-GB" sz="2400" spc="-1" strike="noStrike">
                <a:latin typeface="Arial"/>
                <a:ea typeface="Noto Sans CJK SC Regular"/>
              </a:rPr>
              <a:t>lisa</a:t>
            </a:r>
            <a:r>
              <a:rPr b="0" lang="en-GB" sz="2400" spc="-1" strike="noStrike">
                <a:latin typeface="Arial"/>
                <a:ea typeface="Noto Sans CJK SC Regular"/>
              </a:rPr>
              <a:t>tion </a:t>
            </a:r>
            <a:r>
              <a:rPr b="0" lang="en-GB" sz="2400" spc="-1" strike="noStrike">
                <a:latin typeface="Arial"/>
                <a:ea typeface="Noto Sans CJK SC Regular"/>
              </a:rPr>
              <a:t>Pro</a:t>
            </a:r>
            <a:r>
              <a:rPr b="0" lang="en-GB" sz="2400" spc="-1" strike="noStrike">
                <a:latin typeface="Arial"/>
                <a:ea typeface="Noto Sans CJK SC Regular"/>
              </a:rPr>
              <a:t>ble</a:t>
            </a:r>
            <a:r>
              <a:rPr b="0" lang="en-GB" sz="2400" spc="-1" strike="noStrike">
                <a:latin typeface="Arial"/>
                <a:ea typeface="Noto Sans CJK SC Regular"/>
              </a:rPr>
              <a:t>m </a:t>
            </a:r>
            <a:r>
              <a:rPr b="0" lang="en-GB" sz="2400" spc="-1" strike="noStrike">
                <a:latin typeface="Arial"/>
                <a:ea typeface="Noto Sans CJK SC Regular"/>
              </a:rPr>
              <a:t>Sta</a:t>
            </a:r>
            <a:r>
              <a:rPr b="0" lang="en-GB" sz="2400" spc="-1" strike="noStrike">
                <a:latin typeface="Arial"/>
                <a:ea typeface="Noto Sans CJK SC Regular"/>
              </a:rPr>
              <a:t>te</a:t>
            </a:r>
            <a:r>
              <a:rPr b="0" lang="en-GB" sz="2400" spc="-1" strike="noStrike">
                <a:latin typeface="Arial"/>
                <a:ea typeface="Noto Sans CJK SC Regular"/>
              </a:rPr>
              <a:t>me</a:t>
            </a:r>
            <a:r>
              <a:rPr b="0" lang="en-GB" sz="2400" spc="-1" strike="noStrike">
                <a:latin typeface="Arial"/>
                <a:ea typeface="Noto Sans CJK SC Regular"/>
              </a:rPr>
              <a:t>nt</a:t>
            </a:r>
            <a:endParaRPr b="0" lang="en-GB" sz="2400" spc="-1" strike="noStrike">
              <a:latin typeface="Arial"/>
            </a:endParaRPr>
          </a:p>
          <a:p>
            <a:pPr marL="216000" indent="-216000">
              <a:spcBef>
                <a:spcPts val="2268"/>
              </a:spcBef>
              <a:spcAft>
                <a:spcPts val="226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  <a:ea typeface="Noto Sans CJK SC Regular"/>
              </a:rPr>
              <a:t>Sof</a:t>
            </a:r>
            <a:r>
              <a:rPr b="0" lang="en-GB" sz="2400" spc="-1" strike="noStrike">
                <a:latin typeface="Arial"/>
                <a:ea typeface="Noto Sans CJK SC Regular"/>
              </a:rPr>
              <a:t>twa</a:t>
            </a:r>
            <a:r>
              <a:rPr b="0" lang="en-GB" sz="2400" spc="-1" strike="noStrike">
                <a:latin typeface="Arial"/>
                <a:ea typeface="Noto Sans CJK SC Regular"/>
              </a:rPr>
              <a:t>re </a:t>
            </a:r>
            <a:r>
              <a:rPr b="0" lang="en-GB" sz="2400" spc="-1" strike="noStrike">
                <a:latin typeface="Arial"/>
                <a:ea typeface="Noto Sans CJK SC Regular"/>
              </a:rPr>
              <a:t>Qu</a:t>
            </a:r>
            <a:r>
              <a:rPr b="0" lang="en-GB" sz="2400" spc="-1" strike="noStrike">
                <a:latin typeface="Arial"/>
                <a:ea typeface="Noto Sans CJK SC Regular"/>
              </a:rPr>
              <a:t>alit</a:t>
            </a:r>
            <a:r>
              <a:rPr b="0" lang="en-GB" sz="2400" spc="-1" strike="noStrike">
                <a:latin typeface="Arial"/>
                <a:ea typeface="Noto Sans CJK SC Regular"/>
              </a:rPr>
              <a:t>y </a:t>
            </a:r>
            <a:r>
              <a:rPr b="0" lang="en-GB" sz="2400" spc="-1" strike="noStrike">
                <a:latin typeface="Arial"/>
                <a:ea typeface="Noto Sans CJK SC Regular"/>
              </a:rPr>
              <a:t>Me</a:t>
            </a:r>
            <a:r>
              <a:rPr b="0" lang="en-GB" sz="2400" spc="-1" strike="noStrike">
                <a:latin typeface="Arial"/>
                <a:ea typeface="Noto Sans CJK SC Regular"/>
              </a:rPr>
              <a:t>tric</a:t>
            </a:r>
            <a:r>
              <a:rPr b="0" lang="en-GB" sz="2400" spc="-1" strike="noStrike">
                <a:latin typeface="Arial"/>
                <a:ea typeface="Noto Sans CJK SC Regular"/>
              </a:rPr>
              <a:t>s </a:t>
            </a:r>
            <a:r>
              <a:rPr b="0" lang="en-GB" sz="2400" spc="-1" strike="noStrike">
                <a:latin typeface="Arial"/>
                <a:ea typeface="Noto Sans CJK SC Regular"/>
              </a:rPr>
              <a:t>as </a:t>
            </a:r>
            <a:r>
              <a:rPr b="0" lang="en-GB" sz="2400" spc="-1" strike="noStrike">
                <a:latin typeface="Arial"/>
                <a:ea typeface="Noto Sans CJK SC Regular"/>
              </a:rPr>
              <a:t>a </a:t>
            </a:r>
            <a:r>
              <a:rPr b="0" lang="en-GB" sz="2400" spc="-1" strike="noStrike">
                <a:latin typeface="Arial"/>
                <a:ea typeface="Noto Sans CJK SC Regular"/>
              </a:rPr>
              <a:t>Wo</a:t>
            </a:r>
            <a:r>
              <a:rPr b="0" lang="en-GB" sz="2400" spc="-1" strike="noStrike">
                <a:latin typeface="Arial"/>
                <a:ea typeface="Noto Sans CJK SC Regular"/>
              </a:rPr>
              <a:t>rk </a:t>
            </a:r>
            <a:r>
              <a:rPr b="0" lang="en-GB" sz="2400" spc="-1" strike="noStrike">
                <a:latin typeface="Arial"/>
                <a:ea typeface="Noto Sans CJK SC Regular"/>
              </a:rPr>
              <a:t>Mo</a:t>
            </a:r>
            <a:r>
              <a:rPr b="0" lang="en-GB" sz="2400" spc="-1" strike="noStrike">
                <a:latin typeface="Arial"/>
                <a:ea typeface="Noto Sans CJK SC Regular"/>
              </a:rPr>
              <a:t>tiva</a:t>
            </a:r>
            <a:r>
              <a:rPr b="0" lang="en-GB" sz="2400" spc="-1" strike="noStrike">
                <a:latin typeface="Arial"/>
                <a:ea typeface="Noto Sans CJK SC Regular"/>
              </a:rPr>
              <a:t>tion</a:t>
            </a:r>
            <a:endParaRPr b="0" lang="en-GB" sz="2400" spc="-1" strike="noStrike">
              <a:latin typeface="Arial"/>
            </a:endParaRPr>
          </a:p>
          <a:p>
            <a:pPr marL="216000" indent="-216000">
              <a:spcBef>
                <a:spcPts val="2268"/>
              </a:spcBef>
              <a:spcAft>
                <a:spcPts val="226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  <a:ea typeface="Noto Sans CJK SC Regular"/>
              </a:rPr>
              <a:t>Pro</a:t>
            </a:r>
            <a:r>
              <a:rPr b="0" lang="en-GB" sz="2400" spc="-1" strike="noStrike">
                <a:latin typeface="Arial"/>
                <a:ea typeface="Noto Sans CJK SC Regular"/>
              </a:rPr>
              <a:t>gra</a:t>
            </a:r>
            <a:r>
              <a:rPr b="0" lang="en-GB" sz="2400" spc="-1" strike="noStrike">
                <a:latin typeface="Arial"/>
                <a:ea typeface="Noto Sans CJK SC Regular"/>
              </a:rPr>
              <a:t>m </a:t>
            </a:r>
            <a:r>
              <a:rPr b="0" lang="en-GB" sz="2400" spc="-1" strike="noStrike">
                <a:latin typeface="Arial"/>
                <a:ea typeface="Noto Sans CJK SC Regular"/>
              </a:rPr>
              <a:t>De</a:t>
            </a:r>
            <a:r>
              <a:rPr b="0" lang="en-GB" sz="2400" spc="-1" strike="noStrike">
                <a:latin typeface="Arial"/>
                <a:ea typeface="Noto Sans CJK SC Regular"/>
              </a:rPr>
              <a:t>pe</a:t>
            </a:r>
            <a:r>
              <a:rPr b="0" lang="en-GB" sz="2400" spc="-1" strike="noStrike">
                <a:latin typeface="Arial"/>
                <a:ea typeface="Noto Sans CJK SC Regular"/>
              </a:rPr>
              <a:t>nd</a:t>
            </a:r>
            <a:r>
              <a:rPr b="0" lang="en-GB" sz="2400" spc="-1" strike="noStrike">
                <a:latin typeface="Arial"/>
                <a:ea typeface="Noto Sans CJK SC Regular"/>
              </a:rPr>
              <a:t>enc</a:t>
            </a:r>
            <a:r>
              <a:rPr b="0" lang="en-GB" sz="2400" spc="-1" strike="noStrike">
                <a:latin typeface="Arial"/>
                <a:ea typeface="Noto Sans CJK SC Regular"/>
              </a:rPr>
              <a:t>e </a:t>
            </a:r>
            <a:r>
              <a:rPr b="0" lang="en-GB" sz="2400" spc="-1" strike="noStrike">
                <a:latin typeface="Arial"/>
                <a:ea typeface="Noto Sans CJK SC Regular"/>
              </a:rPr>
              <a:t>Gr</a:t>
            </a:r>
            <a:r>
              <a:rPr b="0" lang="en-GB" sz="2400" spc="-1" strike="noStrike">
                <a:latin typeface="Arial"/>
                <a:ea typeface="Noto Sans CJK SC Regular"/>
              </a:rPr>
              <a:t>ap</a:t>
            </a:r>
            <a:r>
              <a:rPr b="0" lang="en-GB" sz="2400" spc="-1" strike="noStrike">
                <a:latin typeface="Arial"/>
                <a:ea typeface="Noto Sans CJK SC Regular"/>
              </a:rPr>
              <a:t>h </a:t>
            </a:r>
            <a:r>
              <a:rPr b="0" lang="en-GB" sz="2400" spc="-1" strike="noStrike">
                <a:latin typeface="Arial"/>
                <a:ea typeface="Noto Sans CJK SC Regular"/>
              </a:rPr>
              <a:t>(P</a:t>
            </a:r>
            <a:r>
              <a:rPr b="0" lang="en-GB" sz="2400" spc="-1" strike="noStrike">
                <a:latin typeface="Arial"/>
                <a:ea typeface="Noto Sans CJK SC Regular"/>
              </a:rPr>
              <a:t>DG</a:t>
            </a:r>
            <a:r>
              <a:rPr b="0" lang="en-GB" sz="2400" spc="-1" strike="noStrike">
                <a:latin typeface="Arial"/>
                <a:ea typeface="Noto Sans CJK SC Regular"/>
              </a:rPr>
              <a:t>) </a:t>
            </a:r>
            <a:r>
              <a:rPr b="0" lang="en-GB" sz="2400" spc="-1" strike="noStrike">
                <a:latin typeface="Arial"/>
                <a:ea typeface="Noto Sans CJK SC Regular"/>
              </a:rPr>
              <a:t>an</a:t>
            </a:r>
            <a:r>
              <a:rPr b="0" lang="en-GB" sz="2400" spc="-1" strike="noStrike">
                <a:latin typeface="Arial"/>
                <a:ea typeface="Noto Sans CJK SC Regular"/>
              </a:rPr>
              <a:t>d </a:t>
            </a:r>
            <a:r>
              <a:rPr b="0" lang="en-GB" sz="2400" spc="-1" strike="noStrike">
                <a:latin typeface="Arial"/>
                <a:ea typeface="Noto Sans CJK SC Regular"/>
              </a:rPr>
              <a:t>Lo</a:t>
            </a:r>
            <a:r>
              <a:rPr b="0" lang="en-GB" sz="2400" spc="-1" strike="noStrike">
                <a:latin typeface="Arial"/>
                <a:ea typeface="Noto Sans CJK SC Regular"/>
              </a:rPr>
              <a:t>op </a:t>
            </a:r>
            <a:r>
              <a:rPr b="0" lang="en-GB" sz="2400" spc="-1" strike="noStrike">
                <a:latin typeface="Arial"/>
                <a:ea typeface="Noto Sans CJK SC Regular"/>
              </a:rPr>
              <a:t>Iter</a:t>
            </a:r>
            <a:r>
              <a:rPr b="0" lang="en-GB" sz="2400" spc="-1" strike="noStrike">
                <a:latin typeface="Arial"/>
                <a:ea typeface="Noto Sans CJK SC Regular"/>
              </a:rPr>
              <a:t>ato</a:t>
            </a:r>
            <a:r>
              <a:rPr b="0" lang="en-GB" sz="2400" spc="-1" strike="noStrike">
                <a:latin typeface="Arial"/>
                <a:ea typeface="Noto Sans CJK SC Regular"/>
              </a:rPr>
              <a:t>r </a:t>
            </a:r>
            <a:r>
              <a:rPr b="0" lang="en-GB" sz="2400" spc="-1" strike="noStrike">
                <a:latin typeface="Arial"/>
                <a:ea typeface="Noto Sans CJK SC Regular"/>
              </a:rPr>
              <a:t>Re</a:t>
            </a:r>
            <a:r>
              <a:rPr b="0" lang="en-GB" sz="2400" spc="-1" strike="noStrike">
                <a:latin typeface="Arial"/>
                <a:ea typeface="Noto Sans CJK SC Regular"/>
              </a:rPr>
              <a:t>cog</a:t>
            </a:r>
            <a:r>
              <a:rPr b="0" lang="en-GB" sz="2400" spc="-1" strike="noStrike">
                <a:latin typeface="Arial"/>
                <a:ea typeface="Noto Sans CJK SC Regular"/>
              </a:rPr>
              <a:t>niti</a:t>
            </a:r>
            <a:r>
              <a:rPr b="0" lang="en-GB" sz="2400" spc="-1" strike="noStrike">
                <a:latin typeface="Arial"/>
                <a:ea typeface="Noto Sans CJK SC Regular"/>
              </a:rPr>
              <a:t>on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0" y="-720"/>
            <a:ext cx="10080000" cy="442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GB" sz="2800" spc="-1" strike="noStrike">
                <a:latin typeface="Arial"/>
              </a:rPr>
              <a:t>Decision Tree Model Learning Performance</a:t>
            </a:r>
            <a:endParaRPr b="1" lang="en-GB" sz="2800" spc="-1" strike="noStrike">
              <a:latin typeface="Arial"/>
            </a:endParaRPr>
          </a:p>
        </p:txBody>
      </p:sp>
      <p:graphicFrame>
        <p:nvGraphicFramePr>
          <p:cNvPr id="316" name="Table 2"/>
          <p:cNvGraphicFramePr/>
          <p:nvPr/>
        </p:nvGraphicFramePr>
        <p:xfrm>
          <a:off x="360000" y="576000"/>
          <a:ext cx="9359640" cy="4820760"/>
        </p:xfrm>
        <a:graphic>
          <a:graphicData uri="http://schemas.openxmlformats.org/drawingml/2006/table">
            <a:tbl>
              <a:tblPr/>
              <a:tblGrid>
                <a:gridCol w="1791000"/>
                <a:gridCol w="2598120"/>
                <a:gridCol w="2143080"/>
                <a:gridCol w="2827800"/>
              </a:tblGrid>
              <a:tr h="865800">
                <a:tc gridSpan="4"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GB" sz="2000" spc="-1" strike="noStrike">
                          <a:latin typeface="Arial"/>
                        </a:rPr>
                        <a:t>Machine Learning Accuracy</a:t>
                      </a:r>
                      <a:endParaRPr b="0" lang="en-GB" sz="20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i="1" lang="en-GB" sz="1400" spc="-1" strike="noStrike">
                          <a:latin typeface="Arial"/>
                        </a:rPr>
                        <a:t>(outliers beyond 3 standard deviations have been filtered out)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583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Loop Classification Labels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SNU NPB developer knowledge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ICC missed opportunities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ICC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2344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Loops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1420 loops</a:t>
                      </a:r>
                      <a:endParaRPr b="0" lang="en-GB" sz="12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995</a:t>
                      </a:r>
                      <a:r>
                        <a:rPr b="0" lang="en-GB" sz="1200" spc="-1" strike="noStrike">
                          <a:latin typeface="Arial"/>
                        </a:rPr>
                        <a:t> / </a:t>
                      </a:r>
                      <a:r>
                        <a:rPr b="0" lang="en-GB" sz="1200" spc="-1" strike="noStrike">
                          <a:latin typeface="Arial"/>
                        </a:rPr>
                        <a:t>425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1420 loops</a:t>
                      </a:r>
                      <a:endParaRPr b="0" lang="en-GB" sz="12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901</a:t>
                      </a:r>
                      <a:r>
                        <a:rPr b="0" lang="en-GB" sz="1200" spc="-1" strike="noStrike">
                          <a:latin typeface="Arial"/>
                        </a:rPr>
                        <a:t> / </a:t>
                      </a:r>
                      <a:r>
                        <a:rPr b="0" lang="en-GB" sz="1200" spc="-1" strike="noStrike">
                          <a:latin typeface="Arial"/>
                        </a:rPr>
                        <a:t>519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1420 loops</a:t>
                      </a:r>
                      <a:endParaRPr b="0" lang="en-GB" sz="12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812</a:t>
                      </a:r>
                      <a:r>
                        <a:rPr b="0" lang="en-GB" sz="1200" spc="-1" strike="noStrike">
                          <a:latin typeface="Arial"/>
                        </a:rPr>
                        <a:t> / </a:t>
                      </a:r>
                      <a:r>
                        <a:rPr b="0" lang="en-GB" sz="1200" spc="-1" strike="noStrike">
                          <a:latin typeface="Arial"/>
                        </a:rPr>
                        <a:t>608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661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Baseline (random) predictor accuracy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70%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63.5%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57%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661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DT accuracy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89-91.6%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90-93%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89-92.5%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14120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  <a:ea typeface="Noto Sans CJK SC Regular"/>
                        </a:rPr>
                        <a:t>Error types (</a:t>
                      </a:r>
                      <a:r>
                        <a:rPr b="1" lang="en-GB" sz="1200" spc="-1" strike="noStrike">
                          <a:solidFill>
                            <a:srgbClr val="2a6099"/>
                          </a:solidFill>
                          <a:latin typeface="Arial"/>
                          <a:ea typeface="Noto Sans CJK SC Regular"/>
                        </a:rPr>
                        <a:t>safe</a:t>
                      </a:r>
                      <a:r>
                        <a:rPr b="1" lang="en-GB" sz="1200" spc="-1" strike="noStrike">
                          <a:latin typeface="Arial"/>
                          <a:ea typeface="Noto Sans CJK SC Regular"/>
                        </a:rPr>
                        <a:t>/</a:t>
                      </a:r>
                      <a:r>
                        <a:rPr b="1" lang="en-GB" sz="1200" spc="-1" strike="noStrike">
                          <a:solidFill>
                            <a:srgbClr val="2a6099"/>
                          </a:solidFill>
                          <a:latin typeface="Arial"/>
                        </a:rPr>
                        <a:t>false negatives</a:t>
                      </a:r>
                      <a:r>
                        <a:rPr b="1" lang="en-GB" sz="1200" spc="-1" strike="noStrike">
                          <a:latin typeface="Arial"/>
                        </a:rPr>
                        <a:t>)</a:t>
                      </a:r>
                      <a:endParaRPr b="1" lang="en-GB" sz="1200" spc="-1" strike="noStrike">
                        <a:latin typeface="Arial"/>
                      </a:endParaRPr>
                    </a:p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(</a:t>
                      </a:r>
                      <a:r>
                        <a:rPr b="1" lang="en-GB" sz="1200" spc="-1" strike="noStrike">
                          <a:solidFill>
                            <a:srgbClr val="f10d0c"/>
                          </a:solidFill>
                          <a:latin typeface="Arial"/>
                        </a:rPr>
                        <a:t>unsafe</a:t>
                      </a:r>
                      <a:r>
                        <a:rPr b="1" lang="en-GB" sz="1200" spc="-1" strike="noStrike">
                          <a:latin typeface="Arial"/>
                        </a:rPr>
                        <a:t>/</a:t>
                      </a:r>
                      <a:r>
                        <a:rPr b="1" lang="en-GB" sz="1200" spc="-1" strike="noStrike">
                          <a:solidFill>
                            <a:srgbClr val="f10d0c"/>
                          </a:solidFill>
                          <a:latin typeface="Arial"/>
                        </a:rPr>
                        <a:t>false positives</a:t>
                      </a:r>
                      <a:r>
                        <a:rPr b="1" lang="en-GB" sz="1200" spc="-1" strike="noStrike">
                          <a:latin typeface="Arial"/>
                        </a:rPr>
                        <a:t>)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solidFill>
                            <a:srgbClr val="2a6099"/>
                          </a:solidFill>
                          <a:latin typeface="Arial"/>
                        </a:rPr>
                        <a:t>43-52%</a:t>
                      </a:r>
                      <a:endParaRPr b="0" lang="en-GB" sz="12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GB" sz="1200" spc="-1" strike="noStrike">
                          <a:solidFill>
                            <a:srgbClr val="f10d0c"/>
                          </a:solidFill>
                          <a:latin typeface="Arial"/>
                        </a:rPr>
                        <a:t>48-57%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solidFill>
                            <a:srgbClr val="2a6099"/>
                          </a:solidFill>
                          <a:latin typeface="Arial"/>
                        </a:rPr>
                        <a:t>42-50%</a:t>
                      </a:r>
                      <a:endParaRPr b="0" lang="en-GB" sz="12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GB" sz="1200" spc="-1" strike="noStrike">
                          <a:solidFill>
                            <a:srgbClr val="f10d0c"/>
                          </a:solidFill>
                          <a:latin typeface="Arial"/>
                        </a:rPr>
                        <a:t>50-58%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solidFill>
                            <a:srgbClr val="2a6099"/>
                          </a:solidFill>
                          <a:latin typeface="Arial"/>
                        </a:rPr>
                        <a:t>42-49%</a:t>
                      </a:r>
                      <a:endParaRPr b="0" lang="en-GB" sz="12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GB" sz="1200" spc="-1" strike="noStrike">
                          <a:solidFill>
                            <a:srgbClr val="f10d0c"/>
                          </a:solidFill>
                          <a:latin typeface="Arial"/>
                        </a:rPr>
                        <a:t>51-58%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0" y="-360"/>
            <a:ext cx="10080000" cy="442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GB" sz="2800" spc="-1" strike="noStrike">
                <a:latin typeface="Arial"/>
              </a:rPr>
              <a:t>Decision Tree Model Learning Performance</a:t>
            </a:r>
            <a:endParaRPr b="1" lang="en-GB" sz="28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0" y="576000"/>
            <a:ext cx="10008000" cy="3021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" descr=""/>
          <p:cNvPicPr/>
          <p:nvPr/>
        </p:nvPicPr>
        <p:blipFill>
          <a:blip r:embed="rId1"/>
          <a:stretch/>
        </p:blipFill>
        <p:spPr>
          <a:xfrm>
            <a:off x="282240" y="1494360"/>
            <a:ext cx="635040" cy="555120"/>
          </a:xfrm>
          <a:prstGeom prst="rect">
            <a:avLst/>
          </a:prstGeom>
          <a:ln w="12600">
            <a:noFill/>
          </a:ln>
        </p:spPr>
      </p:pic>
      <p:sp>
        <p:nvSpPr>
          <p:cNvPr id="320" name="CustomShape 1"/>
          <p:cNvSpPr/>
          <p:nvPr/>
        </p:nvSpPr>
        <p:spPr>
          <a:xfrm>
            <a:off x="178200" y="1276560"/>
            <a:ext cx="869760" cy="78300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TextShape 2"/>
          <p:cNvSpPr txBox="1"/>
          <p:nvPr/>
        </p:nvSpPr>
        <p:spPr>
          <a:xfrm>
            <a:off x="62640" y="1276560"/>
            <a:ext cx="1080000" cy="37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000" spc="-1" strike="noStrike">
                <a:latin typeface="Arial"/>
              </a:rPr>
              <a:t>ICC Compiler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1893600" y="1558080"/>
            <a:ext cx="869760" cy="469080"/>
          </a:xfrm>
          <a:prstGeom prst="rect">
            <a:avLst/>
          </a:prstGeom>
          <a:ln w="12600">
            <a:noFill/>
          </a:ln>
        </p:spPr>
      </p:pic>
      <p:sp>
        <p:nvSpPr>
          <p:cNvPr id="323" name="TextShape 3"/>
          <p:cNvSpPr txBox="1"/>
          <p:nvPr/>
        </p:nvSpPr>
        <p:spPr>
          <a:xfrm>
            <a:off x="1675800" y="1296000"/>
            <a:ext cx="1348200" cy="26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Decision Tree Model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24" name="CustomShape 4"/>
          <p:cNvSpPr/>
          <p:nvPr/>
        </p:nvSpPr>
        <p:spPr>
          <a:xfrm>
            <a:off x="1675800" y="1296000"/>
            <a:ext cx="1348200" cy="77472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Line 5"/>
          <p:cNvSpPr/>
          <p:nvPr/>
        </p:nvSpPr>
        <p:spPr>
          <a:xfrm flipH="1">
            <a:off x="576000" y="360000"/>
            <a:ext cx="467280" cy="9266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Line 6"/>
          <p:cNvSpPr/>
          <p:nvPr/>
        </p:nvSpPr>
        <p:spPr>
          <a:xfrm>
            <a:off x="1884960" y="360000"/>
            <a:ext cx="475200" cy="9428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Line 7"/>
          <p:cNvSpPr/>
          <p:nvPr/>
        </p:nvSpPr>
        <p:spPr>
          <a:xfrm>
            <a:off x="648000" y="2059560"/>
            <a:ext cx="648000" cy="964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Line 8"/>
          <p:cNvSpPr/>
          <p:nvPr/>
        </p:nvSpPr>
        <p:spPr>
          <a:xfrm flipH="1">
            <a:off x="1800000" y="2077200"/>
            <a:ext cx="560520" cy="9500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9"/>
          <p:cNvSpPr/>
          <p:nvPr/>
        </p:nvSpPr>
        <p:spPr>
          <a:xfrm>
            <a:off x="1080000" y="3027240"/>
            <a:ext cx="1000080" cy="34452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TextShape 10"/>
          <p:cNvSpPr txBox="1"/>
          <p:nvPr/>
        </p:nvSpPr>
        <p:spPr>
          <a:xfrm>
            <a:off x="1080000" y="3024000"/>
            <a:ext cx="1000080" cy="37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000" spc="-1" strike="noStrike">
                <a:latin typeface="Arial"/>
              </a:rPr>
              <a:t>Parallelisation</a:t>
            </a:r>
            <a:endParaRPr b="0" lang="en-GB" sz="1000" spc="-1" strike="noStrike">
              <a:latin typeface="Arial"/>
            </a:endParaRPr>
          </a:p>
          <a:p>
            <a:pPr algn="ctr"/>
            <a:r>
              <a:rPr b="0" lang="en-GB" sz="1000" spc="-1" strike="noStrike">
                <a:latin typeface="Arial"/>
              </a:rPr>
              <a:t>Advice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3"/>
          <a:stretch/>
        </p:blipFill>
        <p:spPr>
          <a:xfrm>
            <a:off x="1062720" y="252720"/>
            <a:ext cx="822240" cy="408240"/>
          </a:xfrm>
          <a:prstGeom prst="rect">
            <a:avLst/>
          </a:prstGeom>
          <a:ln>
            <a:noFill/>
          </a:ln>
        </p:spPr>
      </p:pic>
      <p:sp>
        <p:nvSpPr>
          <p:cNvPr id="332" name="CustomShape 11"/>
          <p:cNvSpPr/>
          <p:nvPr/>
        </p:nvSpPr>
        <p:spPr>
          <a:xfrm>
            <a:off x="1043280" y="95760"/>
            <a:ext cx="841680" cy="56520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TextShape 12"/>
          <p:cNvSpPr txBox="1"/>
          <p:nvPr/>
        </p:nvSpPr>
        <p:spPr>
          <a:xfrm>
            <a:off x="984240" y="95760"/>
            <a:ext cx="900720" cy="48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000" spc="-1" strike="noStrike">
                <a:latin typeface="Arial"/>
              </a:rPr>
              <a:t>C/C++ loop</a:t>
            </a:r>
            <a:endParaRPr b="0" lang="en-GB" sz="1000" spc="-1" strike="noStrike">
              <a:latin typeface="Arial"/>
            </a:endParaRPr>
          </a:p>
        </p:txBody>
      </p:sp>
      <p:graphicFrame>
        <p:nvGraphicFramePr>
          <p:cNvPr id="334" name="Table 13"/>
          <p:cNvGraphicFramePr/>
          <p:nvPr/>
        </p:nvGraphicFramePr>
        <p:xfrm>
          <a:off x="3836520" y="1306440"/>
          <a:ext cx="3672000" cy="1834560"/>
        </p:xfrm>
        <a:graphic>
          <a:graphicData uri="http://schemas.openxmlformats.org/drawingml/2006/table">
            <a:tbl>
              <a:tblPr/>
              <a:tblGrid>
                <a:gridCol w="872280"/>
                <a:gridCol w="516240"/>
                <a:gridCol w="850680"/>
                <a:gridCol w="697320"/>
                <a:gridCol w="735480"/>
              </a:tblGrid>
              <a:tr h="61452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Training / Testing</a:t>
                      </a:r>
                      <a:endParaRPr b="0" lang="en-GB" sz="12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Set Sizes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ICC / ML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Cases Number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Real</a:t>
                      </a:r>
                      <a:endParaRPr b="0" lang="en-GB" sz="12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Parallel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Non-Parallel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b3b3b3"/>
                    </a:solidFill>
                  </a:tcPr>
                </a:tc>
              </a:tr>
              <a:tr h="216000">
                <a:tc rowSpan="4"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880 / </a:t>
                      </a:r>
                      <a:r>
                        <a:rPr b="0" lang="en-GB" sz="1200" spc="-1" strike="noStrike">
                          <a:latin typeface="Arial"/>
                        </a:rPr>
                        <a:t>220</a:t>
                      </a:r>
                      <a:endParaRPr b="0" lang="en-GB" sz="12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161.6</a:t>
                      </a:r>
                      <a:r>
                        <a:rPr b="0" lang="en-GB" sz="1200" spc="-1" strike="noStrike">
                          <a:latin typeface="Arial"/>
                        </a:rPr>
                        <a:t> / </a:t>
                      </a:r>
                      <a:r>
                        <a:rPr b="0" lang="en-GB" sz="1200" spc="-1" strike="noStrike">
                          <a:latin typeface="Arial"/>
                        </a:rPr>
                        <a:t>59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0 / 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49.9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1.8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48.1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16000">
                <a:tc vMerge="1"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0 / 1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22.3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11.4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10.9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16000">
                <a:tc vMerge="1"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 / 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6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6.28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16000">
                <a:tc vMerge="1"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 / 1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142.1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142.1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5" name="Table 14"/>
          <p:cNvGraphicFramePr/>
          <p:nvPr/>
        </p:nvGraphicFramePr>
        <p:xfrm>
          <a:off x="7524000" y="1292040"/>
          <a:ext cx="1854000" cy="1701000"/>
        </p:xfrm>
        <a:graphic>
          <a:graphicData uri="http://schemas.openxmlformats.org/drawingml/2006/table">
            <a:tbl>
              <a:tblPr/>
              <a:tblGrid>
                <a:gridCol w="799560"/>
                <a:gridCol w="1054800"/>
              </a:tblGrid>
              <a:tr h="630000">
                <a:tc gridSpan="2"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Performa</a:t>
                      </a:r>
                      <a:r>
                        <a:rPr b="0" lang="en-GB" sz="1200" spc="-1" strike="noStrike">
                          <a:latin typeface="Arial"/>
                        </a:rPr>
                        <a:t>nce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b3b3b3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b3b3b3"/>
                    </a:solidFill>
                  </a:tcPr>
                </a:tc>
              </a:tr>
              <a:tr h="38808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ICC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148.1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0420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ICC+ML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159.8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7872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Real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161.6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36" name="TextShape 15"/>
          <p:cNvSpPr txBox="1"/>
          <p:nvPr/>
        </p:nvSpPr>
        <p:spPr>
          <a:xfrm>
            <a:off x="7794000" y="1508040"/>
            <a:ext cx="1854000" cy="386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400" spc="-1" strike="noStrike">
                <a:latin typeface="Arial"/>
              </a:rPr>
              <a:t>91.6% → 98.9%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37" name="TextShape 16"/>
          <p:cNvSpPr txBox="1"/>
          <p:nvPr/>
        </p:nvSpPr>
        <p:spPr>
          <a:xfrm>
            <a:off x="3096000" y="4896000"/>
            <a:ext cx="6840000" cy="640440"/>
          </a:xfrm>
          <a:prstGeom prst="rect">
            <a:avLst/>
          </a:prstGeom>
          <a:noFill/>
          <a:ln w="38160">
            <a:solidFill>
              <a:srgbClr val="77bc65"/>
            </a:solidFill>
            <a:round/>
          </a:ln>
        </p:spPr>
        <p:txBody>
          <a:bodyPr lIns="109080" rIns="109080" tIns="64080" bIns="64080">
            <a:sp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In a perfect use scenario SNU NPB available parallelism utilisation increases on average from 91.5% to 99%</a:t>
            </a:r>
            <a:endParaRPr b="0" lang="en-GB" sz="1800" spc="-1" strike="noStrike">
              <a:latin typeface="Arial"/>
              <a:ea typeface="Noto Sans CJK SC Regular"/>
            </a:endParaRPr>
          </a:p>
        </p:txBody>
      </p:sp>
      <p:sp>
        <p:nvSpPr>
          <p:cNvPr id="338" name="TextShape 17"/>
          <p:cNvSpPr txBox="1"/>
          <p:nvPr/>
        </p:nvSpPr>
        <p:spPr>
          <a:xfrm>
            <a:off x="3168000" y="0"/>
            <a:ext cx="6912000" cy="51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36000"/>
          </a:bodyPr>
          <a:p>
            <a:pPr algn="ctr">
              <a:lnSpc>
                <a:spcPct val="90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ML based Parallelisation Assistance Tool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39" name="TextShape 18"/>
          <p:cNvSpPr txBox="1"/>
          <p:nvPr/>
        </p:nvSpPr>
        <p:spPr>
          <a:xfrm>
            <a:off x="4122000" y="572040"/>
            <a:ext cx="525600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GB" sz="2200" spc="-1" strike="noStrike">
                <a:latin typeface="Arial"/>
              </a:rPr>
              <a:t>Tool performance with ICC missed opportunities loop classification labels</a:t>
            </a:r>
            <a:endParaRPr b="0" i="1" lang="en-GB" sz="2200" spc="-1" strike="noStrike">
              <a:latin typeface="Arial"/>
            </a:endParaRPr>
          </a:p>
        </p:txBody>
      </p:sp>
      <p:sp>
        <p:nvSpPr>
          <p:cNvPr id="340" name="Line 19"/>
          <p:cNvSpPr/>
          <p:nvPr/>
        </p:nvSpPr>
        <p:spPr>
          <a:xfrm>
            <a:off x="1584000" y="3369960"/>
            <a:ext cx="0" cy="3740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TextShape 20"/>
          <p:cNvSpPr txBox="1"/>
          <p:nvPr/>
        </p:nvSpPr>
        <p:spPr>
          <a:xfrm>
            <a:off x="0" y="2592000"/>
            <a:ext cx="1224000" cy="37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1000" spc="-1" strike="noStrike">
                <a:latin typeface="Arial"/>
              </a:rPr>
              <a:t>[</a:t>
            </a:r>
            <a:r>
              <a:rPr b="1" lang="en-GB" sz="1000" spc="-1" strike="noStrike">
                <a:latin typeface="Arial"/>
              </a:rPr>
              <a:t>YES</a:t>
            </a:r>
            <a:r>
              <a:rPr b="1" lang="en-GB" sz="1000" spc="-1" strike="noStrike">
                <a:latin typeface="Arial"/>
              </a:rPr>
              <a:t>] </a:t>
            </a:r>
            <a:r>
              <a:rPr b="1" lang="en-GB" sz="1000" spc="-1" strike="noStrike">
                <a:latin typeface="Arial"/>
              </a:rPr>
              <a:t>100%</a:t>
            </a:r>
            <a:r>
              <a:rPr b="1" lang="en-GB" sz="1000" spc="-1" strike="noStrike">
                <a:latin typeface="Arial"/>
              </a:rPr>
              <a:t> / </a:t>
            </a:r>
            <a:r>
              <a:rPr b="1" lang="en-GB" sz="1000" spc="-1" strike="noStrike">
                <a:latin typeface="Arial"/>
              </a:rPr>
              <a:t>0%</a:t>
            </a:r>
            <a:endParaRPr b="1" lang="en-GB" sz="1000" spc="-1" strike="noStrike">
              <a:latin typeface="Arial"/>
            </a:endParaRPr>
          </a:p>
          <a:p>
            <a:r>
              <a:rPr b="1" lang="en-GB" sz="1000" spc="-1" strike="noStrike">
                <a:latin typeface="Arial"/>
              </a:rPr>
              <a:t>[</a:t>
            </a:r>
            <a:r>
              <a:rPr b="1" lang="en-GB" sz="1000" spc="-1" strike="noStrike">
                <a:latin typeface="Arial"/>
              </a:rPr>
              <a:t>NO</a:t>
            </a:r>
            <a:r>
              <a:rPr b="1" lang="en-GB" sz="1000" spc="-1" strike="noStrike">
                <a:latin typeface="Arial"/>
              </a:rPr>
              <a:t>]   </a:t>
            </a:r>
            <a:r>
              <a:rPr b="1" lang="en-GB" sz="1000" spc="-1" strike="noStrike">
                <a:latin typeface="Arial"/>
              </a:rPr>
              <a:t>18%</a:t>
            </a:r>
            <a:r>
              <a:rPr b="1" lang="en-GB" sz="1000" spc="-1" strike="noStrike">
                <a:latin typeface="Arial"/>
              </a:rPr>
              <a:t> / </a:t>
            </a:r>
            <a:r>
              <a:rPr b="1" lang="en-GB" sz="1000" spc="-1" strike="noStrike">
                <a:latin typeface="Arial"/>
              </a:rPr>
              <a:t>82%</a:t>
            </a:r>
            <a:r>
              <a:rPr b="1" lang="en-GB" sz="1000" spc="-1" strike="noStrike">
                <a:latin typeface="Arial"/>
              </a:rPr>
              <a:t> </a:t>
            </a:r>
            <a:endParaRPr b="1" lang="en-GB" sz="1000" spc="-1" strike="noStrike">
              <a:latin typeface="Arial"/>
            </a:endParaRPr>
          </a:p>
        </p:txBody>
      </p:sp>
      <p:sp>
        <p:nvSpPr>
          <p:cNvPr id="342" name="TextShape 21"/>
          <p:cNvSpPr txBox="1"/>
          <p:nvPr/>
        </p:nvSpPr>
        <p:spPr>
          <a:xfrm>
            <a:off x="2016000" y="2577960"/>
            <a:ext cx="1440000" cy="446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1000" spc="-1" strike="noStrike">
                <a:latin typeface="Arial"/>
              </a:rPr>
              <a:t>[</a:t>
            </a:r>
            <a:r>
              <a:rPr b="1" lang="en-GB" sz="1000" spc="-1" strike="noStrike">
                <a:latin typeface="Arial"/>
              </a:rPr>
              <a:t>YES</a:t>
            </a:r>
            <a:r>
              <a:rPr b="1" lang="en-GB" sz="1000" spc="-1" strike="noStrike">
                <a:latin typeface="Arial"/>
              </a:rPr>
              <a:t>] </a:t>
            </a:r>
            <a:r>
              <a:rPr b="1" lang="en-GB" sz="1000" spc="-1" strike="noStrike">
                <a:latin typeface="Arial"/>
              </a:rPr>
              <a:t>93.4%</a:t>
            </a:r>
            <a:r>
              <a:rPr b="1" lang="en-GB" sz="1000" spc="-1" strike="noStrike">
                <a:latin typeface="Arial"/>
              </a:rPr>
              <a:t> / </a:t>
            </a:r>
            <a:r>
              <a:rPr b="1" lang="en-GB" sz="1000" spc="-1" strike="noStrike">
                <a:latin typeface="Arial"/>
              </a:rPr>
              <a:t>6.6%</a:t>
            </a:r>
            <a:endParaRPr b="1" lang="en-GB" sz="1000" spc="-1" strike="noStrike">
              <a:latin typeface="Arial"/>
            </a:endParaRPr>
          </a:p>
          <a:p>
            <a:r>
              <a:rPr b="1" lang="en-GB" sz="1000" spc="-1" strike="noStrike">
                <a:latin typeface="Arial"/>
              </a:rPr>
              <a:t>[</a:t>
            </a:r>
            <a:r>
              <a:rPr b="1" lang="en-GB" sz="1000" spc="-1" strike="noStrike">
                <a:latin typeface="Arial"/>
              </a:rPr>
              <a:t>NO</a:t>
            </a:r>
            <a:r>
              <a:rPr b="1" lang="en-GB" sz="1000" spc="-1" strike="noStrike">
                <a:latin typeface="Arial"/>
              </a:rPr>
              <a:t>]   </a:t>
            </a:r>
            <a:r>
              <a:rPr b="1" lang="en-GB" sz="1000" spc="-1" strike="noStrike">
                <a:latin typeface="Arial"/>
              </a:rPr>
              <a:t>14.5%</a:t>
            </a:r>
            <a:r>
              <a:rPr b="1" lang="en-GB" sz="1000" spc="-1" strike="noStrike">
                <a:latin typeface="Arial"/>
              </a:rPr>
              <a:t> / </a:t>
            </a:r>
            <a:r>
              <a:rPr b="1" lang="en-GB" sz="1000" spc="-1" strike="noStrike">
                <a:latin typeface="Arial"/>
              </a:rPr>
              <a:t>85.5%</a:t>
            </a:r>
            <a:r>
              <a:rPr b="1" lang="en-GB" sz="1000" spc="-1" strike="noStrike">
                <a:latin typeface="Arial"/>
              </a:rPr>
              <a:t> </a:t>
            </a:r>
            <a:endParaRPr b="1" lang="en-GB" sz="1000" spc="-1" strike="noStrike">
              <a:latin typeface="Arial"/>
            </a:endParaRPr>
          </a:p>
        </p:txBody>
      </p:sp>
      <p:sp>
        <p:nvSpPr>
          <p:cNvPr id="343" name="TextShape 22"/>
          <p:cNvSpPr txBox="1"/>
          <p:nvPr/>
        </p:nvSpPr>
        <p:spPr>
          <a:xfrm>
            <a:off x="1008000" y="3744000"/>
            <a:ext cx="1368000" cy="51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1000" spc="-1" strike="noStrike">
                <a:latin typeface="Arial"/>
              </a:rPr>
              <a:t>[</a:t>
            </a:r>
            <a:r>
              <a:rPr b="1" lang="en-GB" sz="1000" spc="-1" strike="noStrike">
                <a:latin typeface="Arial"/>
              </a:rPr>
              <a:t>YES</a:t>
            </a:r>
            <a:r>
              <a:rPr b="1" lang="en-GB" sz="1000" spc="-1" strike="noStrike">
                <a:latin typeface="Arial"/>
              </a:rPr>
              <a:t>] </a:t>
            </a:r>
            <a:r>
              <a:rPr b="1" lang="en-GB" sz="1000" spc="-1" strike="noStrike">
                <a:latin typeface="Arial"/>
              </a:rPr>
              <a:t>93.8%</a:t>
            </a:r>
            <a:r>
              <a:rPr b="1" lang="en-GB" sz="1000" spc="-1" strike="noStrike">
                <a:latin typeface="Arial"/>
              </a:rPr>
              <a:t> / </a:t>
            </a:r>
            <a:r>
              <a:rPr b="1" lang="en-GB" sz="1000" spc="-1" strike="noStrike">
                <a:latin typeface="Arial"/>
              </a:rPr>
              <a:t>6.2%</a:t>
            </a:r>
            <a:endParaRPr b="1" lang="en-GB" sz="1000" spc="-1" strike="noStrike">
              <a:latin typeface="Arial"/>
            </a:endParaRPr>
          </a:p>
          <a:p>
            <a:r>
              <a:rPr b="1" lang="en-GB" sz="1000" spc="-1" strike="noStrike">
                <a:latin typeface="Arial"/>
              </a:rPr>
              <a:t>[</a:t>
            </a:r>
            <a:r>
              <a:rPr b="1" lang="en-GB" sz="1000" spc="-1" strike="noStrike">
                <a:latin typeface="Arial"/>
              </a:rPr>
              <a:t>NO</a:t>
            </a:r>
            <a:r>
              <a:rPr b="1" lang="en-GB" sz="1000" spc="-1" strike="noStrike">
                <a:latin typeface="Arial"/>
              </a:rPr>
              <a:t>]   </a:t>
            </a:r>
            <a:r>
              <a:rPr b="1" lang="en-GB" sz="1000" spc="-1" strike="noStrike">
                <a:latin typeface="Arial"/>
              </a:rPr>
              <a:t>3.6%</a:t>
            </a:r>
            <a:r>
              <a:rPr b="1" lang="en-GB" sz="1000" spc="-1" strike="noStrike">
                <a:latin typeface="Arial"/>
              </a:rPr>
              <a:t> / </a:t>
            </a:r>
            <a:r>
              <a:rPr b="1" lang="en-GB" sz="1000" spc="-1" strike="noStrike">
                <a:latin typeface="Arial"/>
              </a:rPr>
              <a:t>96.4%</a:t>
            </a:r>
            <a:r>
              <a:rPr b="1" lang="en-GB" sz="1000" spc="-1" strike="noStrike">
                <a:latin typeface="Arial"/>
              </a:rPr>
              <a:t> </a:t>
            </a:r>
            <a:endParaRPr b="1" lang="en-GB" sz="1000" spc="-1" strike="noStrike">
              <a:latin typeface="Arial"/>
            </a:endParaRPr>
          </a:p>
        </p:txBody>
      </p:sp>
      <p:sp>
        <p:nvSpPr>
          <p:cNvPr id="344" name="TextShape 23"/>
          <p:cNvSpPr txBox="1"/>
          <p:nvPr/>
        </p:nvSpPr>
        <p:spPr>
          <a:xfrm>
            <a:off x="4176000" y="2979000"/>
            <a:ext cx="496800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200" spc="-1" strike="noStrike">
                <a:latin typeface="Arial"/>
                <a:ea typeface="Noto Sans CJK SC Regular"/>
              </a:rPr>
              <a:t>* Results are relatively stable across training/testing sets size variation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4"/>
          <a:stretch/>
        </p:blipFill>
        <p:spPr>
          <a:xfrm>
            <a:off x="1296000" y="4473360"/>
            <a:ext cx="726120" cy="789840"/>
          </a:xfrm>
          <a:prstGeom prst="rect">
            <a:avLst/>
          </a:prstGeom>
          <a:ln>
            <a:noFill/>
          </a:ln>
        </p:spPr>
      </p:pic>
      <p:pic>
        <p:nvPicPr>
          <p:cNvPr id="346" name="" descr=""/>
          <p:cNvPicPr/>
          <p:nvPr/>
        </p:nvPicPr>
        <p:blipFill>
          <a:blip r:embed="rId5"/>
          <a:stretch/>
        </p:blipFill>
        <p:spPr>
          <a:xfrm>
            <a:off x="1369800" y="4464000"/>
            <a:ext cx="435960" cy="435960"/>
          </a:xfrm>
          <a:prstGeom prst="rect">
            <a:avLst/>
          </a:prstGeom>
          <a:ln>
            <a:noFill/>
          </a:ln>
        </p:spPr>
      </p:pic>
      <p:sp>
        <p:nvSpPr>
          <p:cNvPr id="347" name="TextShape 24"/>
          <p:cNvSpPr txBox="1"/>
          <p:nvPr/>
        </p:nvSpPr>
        <p:spPr>
          <a:xfrm>
            <a:off x="2880000" y="4341600"/>
            <a:ext cx="5112000" cy="429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GB" sz="1800" spc="-1" strike="noStrike">
                <a:latin typeface="Arial"/>
              </a:rPr>
              <a:t>Programmer eliminates unsafe false positives</a:t>
            </a:r>
            <a:endParaRPr b="0" i="1" lang="en-GB" sz="1800" spc="-1" strike="noStrike">
              <a:latin typeface="Arial"/>
              <a:ea typeface="Noto Sans CJK SC Regular"/>
            </a:endParaRPr>
          </a:p>
        </p:txBody>
      </p:sp>
      <p:sp>
        <p:nvSpPr>
          <p:cNvPr id="348" name="TextShape 25"/>
          <p:cNvSpPr txBox="1"/>
          <p:nvPr/>
        </p:nvSpPr>
        <p:spPr>
          <a:xfrm>
            <a:off x="2880000" y="3533760"/>
            <a:ext cx="6192000" cy="642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GB" sz="1800" spc="-1" strike="noStrike">
                <a:latin typeface="Arial"/>
              </a:rPr>
              <a:t>Combined output utilises almost all SNU NPB available parallelism, but introduces </a:t>
            </a:r>
            <a:r>
              <a:rPr b="0" i="1" lang="en-GB" sz="1800" spc="-1" strike="noStrike">
                <a:latin typeface="Arial"/>
              </a:rPr>
              <a:t>unsafe false positives</a:t>
            </a:r>
            <a:endParaRPr b="0" i="1" lang="en-GB" sz="1800" spc="-1" strike="noStrike">
              <a:latin typeface="Arial"/>
              <a:ea typeface="Noto Sans CJK SC Regular"/>
            </a:endParaRPr>
          </a:p>
        </p:txBody>
      </p:sp>
      <p:sp>
        <p:nvSpPr>
          <p:cNvPr id="349" name="TextShape 26"/>
          <p:cNvSpPr txBox="1"/>
          <p:nvPr/>
        </p:nvSpPr>
        <p:spPr>
          <a:xfrm>
            <a:off x="936000" y="5241960"/>
            <a:ext cx="1440000" cy="51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1000" spc="-1" strike="noStrike">
                <a:latin typeface="Arial"/>
              </a:rPr>
              <a:t>[</a:t>
            </a:r>
            <a:r>
              <a:rPr b="1" lang="en-GB" sz="1000" spc="-1" strike="noStrike">
                <a:latin typeface="Arial"/>
              </a:rPr>
              <a:t>YES</a:t>
            </a:r>
            <a:r>
              <a:rPr b="1" lang="en-GB" sz="1000" spc="-1" strike="noStrike">
                <a:latin typeface="Arial"/>
              </a:rPr>
              <a:t>] </a:t>
            </a:r>
            <a:r>
              <a:rPr b="1" lang="en-GB" sz="1000" spc="-1" strike="noStrike">
                <a:latin typeface="Arial"/>
              </a:rPr>
              <a:t>100%</a:t>
            </a:r>
            <a:r>
              <a:rPr b="1" lang="en-GB" sz="1000" spc="-1" strike="noStrike">
                <a:latin typeface="Arial"/>
              </a:rPr>
              <a:t> / </a:t>
            </a:r>
            <a:r>
              <a:rPr b="1" lang="en-GB" sz="1000" spc="-1" strike="noStrike">
                <a:latin typeface="Arial"/>
              </a:rPr>
              <a:t>0%</a:t>
            </a:r>
            <a:endParaRPr b="1" lang="en-GB" sz="1000" spc="-1" strike="noStrike">
              <a:latin typeface="Arial"/>
            </a:endParaRPr>
          </a:p>
          <a:p>
            <a:r>
              <a:rPr b="1" lang="en-GB" sz="1000" spc="-1" strike="noStrike">
                <a:latin typeface="Arial"/>
              </a:rPr>
              <a:t>[</a:t>
            </a:r>
            <a:r>
              <a:rPr b="1" lang="en-GB" sz="1000" spc="-1" strike="noStrike">
                <a:latin typeface="Arial"/>
              </a:rPr>
              <a:t>NO</a:t>
            </a:r>
            <a:r>
              <a:rPr b="1" lang="en-GB" sz="1000" spc="-1" strike="noStrike">
                <a:latin typeface="Arial"/>
              </a:rPr>
              <a:t>]   </a:t>
            </a:r>
            <a:r>
              <a:rPr b="1" lang="en-GB" sz="1000" spc="-1" strike="noStrike">
                <a:latin typeface="Arial"/>
              </a:rPr>
              <a:t>3.6%</a:t>
            </a:r>
            <a:r>
              <a:rPr b="1" lang="en-GB" sz="1000" spc="-1" strike="noStrike">
                <a:latin typeface="Arial"/>
              </a:rPr>
              <a:t> / </a:t>
            </a:r>
            <a:r>
              <a:rPr b="1" lang="en-GB" sz="1000" spc="-1" strike="noStrike">
                <a:latin typeface="Arial"/>
              </a:rPr>
              <a:t>96.4%</a:t>
            </a:r>
            <a:r>
              <a:rPr b="1" lang="en-GB" sz="1000" spc="-1" strike="noStrike">
                <a:latin typeface="Arial"/>
              </a:rPr>
              <a:t> </a:t>
            </a:r>
            <a:endParaRPr b="1" lang="en-GB" sz="1000" spc="-1" strike="noStrike">
              <a:latin typeface="Arial"/>
            </a:endParaRPr>
          </a:p>
        </p:txBody>
      </p:sp>
      <p:sp>
        <p:nvSpPr>
          <p:cNvPr id="350" name="Line 27"/>
          <p:cNvSpPr/>
          <p:nvPr/>
        </p:nvSpPr>
        <p:spPr>
          <a:xfrm>
            <a:off x="1584000" y="4104000"/>
            <a:ext cx="0" cy="3459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282240" y="1522800"/>
            <a:ext cx="635040" cy="555120"/>
          </a:xfrm>
          <a:prstGeom prst="rect">
            <a:avLst/>
          </a:prstGeom>
          <a:ln w="12600">
            <a:noFill/>
          </a:ln>
        </p:spPr>
      </p:pic>
      <p:sp>
        <p:nvSpPr>
          <p:cNvPr id="352" name="CustomShape 1"/>
          <p:cNvSpPr/>
          <p:nvPr/>
        </p:nvSpPr>
        <p:spPr>
          <a:xfrm>
            <a:off x="178200" y="1305000"/>
            <a:ext cx="869760" cy="78300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TextShape 2"/>
          <p:cNvSpPr txBox="1"/>
          <p:nvPr/>
        </p:nvSpPr>
        <p:spPr>
          <a:xfrm>
            <a:off x="62640" y="1305000"/>
            <a:ext cx="1080000" cy="37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000" spc="-1" strike="noStrike">
                <a:latin typeface="Arial"/>
              </a:rPr>
              <a:t>ICC Compiler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2"/>
          <a:stretch/>
        </p:blipFill>
        <p:spPr>
          <a:xfrm>
            <a:off x="1873800" y="1575360"/>
            <a:ext cx="869760" cy="469080"/>
          </a:xfrm>
          <a:prstGeom prst="rect">
            <a:avLst/>
          </a:prstGeom>
          <a:ln w="12600">
            <a:noFill/>
          </a:ln>
        </p:spPr>
      </p:pic>
      <p:sp>
        <p:nvSpPr>
          <p:cNvPr id="355" name="TextShape 3"/>
          <p:cNvSpPr txBox="1"/>
          <p:nvPr/>
        </p:nvSpPr>
        <p:spPr>
          <a:xfrm>
            <a:off x="1656000" y="1313280"/>
            <a:ext cx="1348200" cy="26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Decision Tree Model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56" name="CustomShape 4"/>
          <p:cNvSpPr/>
          <p:nvPr/>
        </p:nvSpPr>
        <p:spPr>
          <a:xfrm>
            <a:off x="1656000" y="1313280"/>
            <a:ext cx="1348200" cy="77472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Line 5"/>
          <p:cNvSpPr/>
          <p:nvPr/>
        </p:nvSpPr>
        <p:spPr>
          <a:xfrm flipH="1">
            <a:off x="576000" y="432000"/>
            <a:ext cx="419040" cy="855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Line 6"/>
          <p:cNvSpPr/>
          <p:nvPr/>
        </p:nvSpPr>
        <p:spPr>
          <a:xfrm>
            <a:off x="1836720" y="432000"/>
            <a:ext cx="523440" cy="8708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Line 7"/>
          <p:cNvSpPr/>
          <p:nvPr/>
        </p:nvSpPr>
        <p:spPr>
          <a:xfrm>
            <a:off x="838440" y="2069280"/>
            <a:ext cx="529560" cy="7419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Line 8"/>
          <p:cNvSpPr/>
          <p:nvPr/>
        </p:nvSpPr>
        <p:spPr>
          <a:xfrm flipH="1">
            <a:off x="1728000" y="2077200"/>
            <a:ext cx="272520" cy="7308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9"/>
          <p:cNvSpPr/>
          <p:nvPr/>
        </p:nvSpPr>
        <p:spPr>
          <a:xfrm>
            <a:off x="1000440" y="2811240"/>
            <a:ext cx="1000080" cy="34452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TextShape 10"/>
          <p:cNvSpPr txBox="1"/>
          <p:nvPr/>
        </p:nvSpPr>
        <p:spPr>
          <a:xfrm>
            <a:off x="1000440" y="2808000"/>
            <a:ext cx="1000080" cy="37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000" spc="-1" strike="noStrike">
                <a:latin typeface="Arial"/>
              </a:rPr>
              <a:t>Parallelisation</a:t>
            </a:r>
            <a:endParaRPr b="0" lang="en-GB" sz="1000" spc="-1" strike="noStrike">
              <a:latin typeface="Arial"/>
            </a:endParaRPr>
          </a:p>
          <a:p>
            <a:pPr algn="ctr"/>
            <a:r>
              <a:rPr b="0" lang="en-GB" sz="1000" spc="-1" strike="noStrike">
                <a:latin typeface="Arial"/>
              </a:rPr>
              <a:t>Advice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3"/>
          <a:stretch/>
        </p:blipFill>
        <p:spPr>
          <a:xfrm>
            <a:off x="1014480" y="300960"/>
            <a:ext cx="822240" cy="408240"/>
          </a:xfrm>
          <a:prstGeom prst="rect">
            <a:avLst/>
          </a:prstGeom>
          <a:ln>
            <a:noFill/>
          </a:ln>
        </p:spPr>
      </p:pic>
      <p:sp>
        <p:nvSpPr>
          <p:cNvPr id="364" name="CustomShape 11"/>
          <p:cNvSpPr/>
          <p:nvPr/>
        </p:nvSpPr>
        <p:spPr>
          <a:xfrm>
            <a:off x="995040" y="144000"/>
            <a:ext cx="841680" cy="56520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TextShape 12"/>
          <p:cNvSpPr txBox="1"/>
          <p:nvPr/>
        </p:nvSpPr>
        <p:spPr>
          <a:xfrm>
            <a:off x="936000" y="144000"/>
            <a:ext cx="900720" cy="48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000" spc="-1" strike="noStrike">
                <a:latin typeface="Arial"/>
              </a:rPr>
              <a:t>C/C++ loop</a:t>
            </a:r>
            <a:endParaRPr b="0" lang="en-GB" sz="1000" spc="-1" strike="noStrike">
              <a:latin typeface="Arial"/>
            </a:endParaRPr>
          </a:p>
        </p:txBody>
      </p:sp>
      <p:graphicFrame>
        <p:nvGraphicFramePr>
          <p:cNvPr id="366" name="Table 13"/>
          <p:cNvGraphicFramePr/>
          <p:nvPr/>
        </p:nvGraphicFramePr>
        <p:xfrm>
          <a:off x="3744000" y="1368000"/>
          <a:ext cx="3776040" cy="1672560"/>
        </p:xfrm>
        <a:graphic>
          <a:graphicData uri="http://schemas.openxmlformats.org/drawingml/2006/table">
            <a:tbl>
              <a:tblPr/>
              <a:tblGrid>
                <a:gridCol w="897480"/>
                <a:gridCol w="531000"/>
                <a:gridCol w="874800"/>
                <a:gridCol w="716760"/>
                <a:gridCol w="756000"/>
              </a:tblGrid>
              <a:tr h="61452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Training </a:t>
                      </a:r>
                      <a:r>
                        <a:rPr b="0" lang="en-GB" sz="1200" spc="-1" strike="noStrike">
                          <a:latin typeface="Arial"/>
                        </a:rPr>
                        <a:t>/ Testing</a:t>
                      </a:r>
                      <a:endParaRPr b="0" lang="en-GB" sz="12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Set </a:t>
                      </a:r>
                      <a:r>
                        <a:rPr b="0" lang="en-GB" sz="1200" spc="-1" strike="noStrike">
                          <a:latin typeface="Arial"/>
                        </a:rPr>
                        <a:t>Sizes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ICC / ML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Cases </a:t>
                      </a:r>
                      <a:r>
                        <a:rPr b="0" lang="en-GB" sz="1200" spc="-1" strike="noStrike">
                          <a:latin typeface="Arial"/>
                        </a:rPr>
                        <a:t>Number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Real</a:t>
                      </a:r>
                      <a:endParaRPr b="0" lang="en-GB" sz="12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Parallel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Non-</a:t>
                      </a:r>
                      <a:r>
                        <a:rPr b="0" lang="en-GB" sz="1200" spc="-1" strike="noStrike">
                          <a:latin typeface="Arial"/>
                        </a:rPr>
                        <a:t>Parallel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b3b3b3"/>
                    </a:solidFill>
                  </a:tcPr>
                </a:tc>
              </a:tr>
              <a:tr h="216000">
                <a:tc rowSpan="4"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867 / </a:t>
                      </a:r>
                      <a:r>
                        <a:rPr b="0" lang="en-GB" sz="1200" spc="-1" strike="noStrike">
                          <a:latin typeface="Arial"/>
                        </a:rPr>
                        <a:t>217</a:t>
                      </a:r>
                      <a:endParaRPr b="0" lang="en-GB" sz="1200" spc="-1" strike="noStrike">
                        <a:latin typeface="Arial"/>
                      </a:endParaRPr>
                    </a:p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173.3</a:t>
                      </a:r>
                      <a:r>
                        <a:rPr b="0" lang="en-GB" sz="1200" spc="-1" strike="noStrike">
                          <a:latin typeface="Arial"/>
                        </a:rPr>
                        <a:t> / </a:t>
                      </a:r>
                      <a:r>
                        <a:rPr b="0" lang="en-GB" sz="1200" spc="-1" strike="noStrike">
                          <a:latin typeface="Arial"/>
                        </a:rPr>
                        <a:t>43.6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0 / 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36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3.4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32.6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16000">
                <a:tc vMerge="1"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0 / 1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32.4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21.4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11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16000">
                <a:tc vMerge="1"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 / 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5.5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5.5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16000">
                <a:tc vMerge="1"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 / 1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143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143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0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7" name="Table 14"/>
          <p:cNvGraphicFramePr/>
          <p:nvPr/>
        </p:nvGraphicFramePr>
        <p:xfrm>
          <a:off x="7552800" y="1372680"/>
          <a:ext cx="1590840" cy="1651320"/>
        </p:xfrm>
        <a:graphic>
          <a:graphicData uri="http://schemas.openxmlformats.org/drawingml/2006/table">
            <a:tbl>
              <a:tblPr/>
              <a:tblGrid>
                <a:gridCol w="978120"/>
                <a:gridCol w="613080"/>
              </a:tblGrid>
              <a:tr h="590040">
                <a:tc gridSpan="2"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Perform</a:t>
                      </a:r>
                      <a:r>
                        <a:rPr b="0" lang="en-GB" sz="1200" spc="-1" strike="noStrike">
                          <a:latin typeface="Arial"/>
                        </a:rPr>
                        <a:t>ance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b3b3b3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b3b3b3"/>
                    </a:solidFill>
                  </a:tcPr>
                </a:tc>
              </a:tr>
              <a:tr h="45396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ICC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148.5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3084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ICC+ML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169.9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7648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Real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173.3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68" name="TextShape 15"/>
          <p:cNvSpPr txBox="1"/>
          <p:nvPr/>
        </p:nvSpPr>
        <p:spPr>
          <a:xfrm>
            <a:off x="7696800" y="1598040"/>
            <a:ext cx="13752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400" spc="-1" strike="noStrike">
                <a:latin typeface="Arial"/>
              </a:rPr>
              <a:t>85.7% → 98%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69" name="TextShape 16"/>
          <p:cNvSpPr txBox="1"/>
          <p:nvPr/>
        </p:nvSpPr>
        <p:spPr>
          <a:xfrm>
            <a:off x="3384000" y="4896000"/>
            <a:ext cx="6336000" cy="639720"/>
          </a:xfrm>
          <a:prstGeom prst="rect">
            <a:avLst/>
          </a:prstGeom>
          <a:noFill/>
          <a:ln w="38160">
            <a:solidFill>
              <a:srgbClr val="00a933"/>
            </a:solidFill>
            <a:round/>
          </a:ln>
        </p:spPr>
        <p:txBody>
          <a:bodyPr lIns="108720" rIns="108720" tIns="63720" bIns="63720">
            <a:sp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In a perfect use scenario SNU NPB available </a:t>
            </a:r>
            <a:r>
              <a:rPr b="0" lang="en-GB" sz="1800" spc="-1" strike="noStrike">
                <a:latin typeface="Arial"/>
              </a:rPr>
              <a:t>parallelism utilisation increases on average from 86% to </a:t>
            </a:r>
            <a:r>
              <a:rPr b="0" lang="en-GB" sz="1800" spc="-1" strike="noStrike">
                <a:latin typeface="Arial"/>
              </a:rPr>
              <a:t>98%</a:t>
            </a:r>
            <a:endParaRPr b="0" lang="en-GB" sz="1800" spc="-1" strike="noStrike">
              <a:latin typeface="Arial"/>
              <a:ea typeface="Noto Sans CJK SC Regular"/>
            </a:endParaRPr>
          </a:p>
        </p:txBody>
      </p:sp>
      <p:sp>
        <p:nvSpPr>
          <p:cNvPr id="370" name="TextShape 17"/>
          <p:cNvSpPr txBox="1"/>
          <p:nvPr/>
        </p:nvSpPr>
        <p:spPr>
          <a:xfrm>
            <a:off x="0" y="2361960"/>
            <a:ext cx="1224000" cy="37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1000" spc="-1" strike="noStrike">
                <a:latin typeface="Arial"/>
              </a:rPr>
              <a:t>[</a:t>
            </a:r>
            <a:r>
              <a:rPr b="1" lang="en-GB" sz="1000" spc="-1" strike="noStrike">
                <a:latin typeface="Arial"/>
              </a:rPr>
              <a:t>YES</a:t>
            </a:r>
            <a:r>
              <a:rPr b="1" lang="en-GB" sz="1000" spc="-1" strike="noStrike">
                <a:latin typeface="Arial"/>
              </a:rPr>
              <a:t>] </a:t>
            </a:r>
            <a:r>
              <a:rPr b="1" lang="en-GB" sz="1000" spc="-1" strike="noStrike">
                <a:latin typeface="Arial"/>
              </a:rPr>
              <a:t>100%</a:t>
            </a:r>
            <a:r>
              <a:rPr b="1" lang="en-GB" sz="1000" spc="-1" strike="noStrike">
                <a:latin typeface="Arial"/>
              </a:rPr>
              <a:t> / </a:t>
            </a:r>
            <a:r>
              <a:rPr b="1" lang="en-GB" sz="1000" spc="-1" strike="noStrike">
                <a:latin typeface="Arial"/>
              </a:rPr>
              <a:t>0%</a:t>
            </a:r>
            <a:endParaRPr b="1" lang="en-GB" sz="1000" spc="-1" strike="noStrike">
              <a:latin typeface="Arial"/>
            </a:endParaRPr>
          </a:p>
          <a:p>
            <a:r>
              <a:rPr b="1" lang="en-GB" sz="1000" spc="-1" strike="noStrike">
                <a:latin typeface="Arial"/>
              </a:rPr>
              <a:t>[</a:t>
            </a:r>
            <a:r>
              <a:rPr b="1" lang="en-GB" sz="1000" spc="-1" strike="noStrike">
                <a:latin typeface="Arial"/>
              </a:rPr>
              <a:t>NO</a:t>
            </a:r>
            <a:r>
              <a:rPr b="1" lang="en-GB" sz="1000" spc="-1" strike="noStrike">
                <a:latin typeface="Arial"/>
              </a:rPr>
              <a:t>]   </a:t>
            </a:r>
            <a:r>
              <a:rPr b="1" lang="en-GB" sz="1000" spc="-1" strike="noStrike">
                <a:latin typeface="Arial"/>
              </a:rPr>
              <a:t>36%</a:t>
            </a:r>
            <a:r>
              <a:rPr b="1" lang="en-GB" sz="1000" spc="-1" strike="noStrike">
                <a:latin typeface="Arial"/>
              </a:rPr>
              <a:t> / </a:t>
            </a:r>
            <a:r>
              <a:rPr b="1" lang="en-GB" sz="1000" spc="-1" strike="noStrike">
                <a:latin typeface="Arial"/>
              </a:rPr>
              <a:t>64%</a:t>
            </a:r>
            <a:r>
              <a:rPr b="1" lang="en-GB" sz="1000" spc="-1" strike="noStrike">
                <a:latin typeface="Arial"/>
              </a:rPr>
              <a:t> </a:t>
            </a:r>
            <a:endParaRPr b="1" lang="en-GB" sz="1000" spc="-1" strike="noStrike">
              <a:latin typeface="Arial"/>
            </a:endParaRPr>
          </a:p>
        </p:txBody>
      </p:sp>
      <p:sp>
        <p:nvSpPr>
          <p:cNvPr id="371" name="TextShape 18"/>
          <p:cNvSpPr txBox="1"/>
          <p:nvPr/>
        </p:nvSpPr>
        <p:spPr>
          <a:xfrm>
            <a:off x="3384000" y="0"/>
            <a:ext cx="6696000" cy="51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36000"/>
          </a:bodyPr>
          <a:p>
            <a:pPr algn="ctr">
              <a:lnSpc>
                <a:spcPct val="90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ML based Parallelisation </a:t>
            </a: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Assistance Tool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72" name="TextShape 19"/>
          <p:cNvSpPr txBox="1"/>
          <p:nvPr/>
        </p:nvSpPr>
        <p:spPr>
          <a:xfrm>
            <a:off x="864000" y="5112000"/>
            <a:ext cx="1368000" cy="51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1000" spc="-1" strike="noStrike">
                <a:latin typeface="Arial"/>
              </a:rPr>
              <a:t>[</a:t>
            </a:r>
            <a:r>
              <a:rPr b="1" lang="en-GB" sz="1000" spc="-1" strike="noStrike">
                <a:latin typeface="Arial"/>
              </a:rPr>
              <a:t>YES</a:t>
            </a:r>
            <a:r>
              <a:rPr b="1" lang="en-GB" sz="1000" spc="-1" strike="noStrike">
                <a:latin typeface="Arial"/>
              </a:rPr>
              <a:t>] </a:t>
            </a:r>
            <a:r>
              <a:rPr b="1" lang="en-GB" sz="1000" spc="-1" strike="noStrike">
                <a:latin typeface="Arial"/>
              </a:rPr>
              <a:t>100%</a:t>
            </a:r>
            <a:r>
              <a:rPr b="1" lang="en-GB" sz="1000" spc="-1" strike="noStrike">
                <a:latin typeface="Arial"/>
              </a:rPr>
              <a:t> / </a:t>
            </a:r>
            <a:r>
              <a:rPr b="1" lang="en-GB" sz="1000" spc="-1" strike="noStrike">
                <a:latin typeface="Arial"/>
              </a:rPr>
              <a:t>0%</a:t>
            </a:r>
            <a:endParaRPr b="1" lang="en-GB" sz="1000" spc="-1" strike="noStrike">
              <a:latin typeface="Arial"/>
            </a:endParaRPr>
          </a:p>
          <a:p>
            <a:r>
              <a:rPr b="1" lang="en-GB" sz="1000" spc="-1" strike="noStrike">
                <a:latin typeface="Arial"/>
              </a:rPr>
              <a:t>[</a:t>
            </a:r>
            <a:r>
              <a:rPr b="1" lang="en-GB" sz="1000" spc="-1" strike="noStrike">
                <a:latin typeface="Arial"/>
              </a:rPr>
              <a:t>NO</a:t>
            </a:r>
            <a:r>
              <a:rPr b="1" lang="en-GB" sz="1000" spc="-1" strike="noStrike">
                <a:latin typeface="Arial"/>
              </a:rPr>
              <a:t>]   </a:t>
            </a:r>
            <a:r>
              <a:rPr b="1" lang="en-GB" sz="1000" spc="-1" strike="noStrike">
                <a:latin typeface="Arial"/>
              </a:rPr>
              <a:t>9.5%</a:t>
            </a:r>
            <a:r>
              <a:rPr b="1" lang="en-GB" sz="1000" spc="-1" strike="noStrike">
                <a:latin typeface="Arial"/>
              </a:rPr>
              <a:t> / </a:t>
            </a:r>
            <a:r>
              <a:rPr b="1" lang="en-GB" sz="1000" spc="-1" strike="noStrike">
                <a:latin typeface="Arial"/>
              </a:rPr>
              <a:t>91.5%</a:t>
            </a:r>
            <a:r>
              <a:rPr b="1" lang="en-GB" sz="1000" spc="-1" strike="noStrike">
                <a:latin typeface="Arial"/>
              </a:rPr>
              <a:t> </a:t>
            </a:r>
            <a:endParaRPr b="1" lang="en-GB" sz="1000" spc="-1" strike="noStrike">
              <a:latin typeface="Arial"/>
            </a:endParaRPr>
          </a:p>
        </p:txBody>
      </p:sp>
      <p:sp>
        <p:nvSpPr>
          <p:cNvPr id="373" name="Line 20"/>
          <p:cNvSpPr/>
          <p:nvPr/>
        </p:nvSpPr>
        <p:spPr>
          <a:xfrm>
            <a:off x="1512000" y="3974040"/>
            <a:ext cx="0" cy="3459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TextShape 21"/>
          <p:cNvSpPr txBox="1"/>
          <p:nvPr/>
        </p:nvSpPr>
        <p:spPr>
          <a:xfrm>
            <a:off x="2000520" y="2376000"/>
            <a:ext cx="1440000" cy="37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1000" spc="-1" strike="noStrike">
                <a:latin typeface="Arial"/>
              </a:rPr>
              <a:t>[</a:t>
            </a:r>
            <a:r>
              <a:rPr b="1" lang="en-GB" sz="1000" spc="-1" strike="noStrike">
                <a:latin typeface="Arial"/>
              </a:rPr>
              <a:t>YES</a:t>
            </a:r>
            <a:r>
              <a:rPr b="1" lang="en-GB" sz="1000" spc="-1" strike="noStrike">
                <a:latin typeface="Arial"/>
              </a:rPr>
              <a:t>] </a:t>
            </a:r>
            <a:r>
              <a:rPr b="1" lang="en-GB" sz="1000" spc="-1" strike="noStrike">
                <a:latin typeface="Arial"/>
              </a:rPr>
              <a:t>93.7%</a:t>
            </a:r>
            <a:r>
              <a:rPr b="1" lang="en-GB" sz="1000" spc="-1" strike="noStrike">
                <a:latin typeface="Arial"/>
              </a:rPr>
              <a:t> / </a:t>
            </a:r>
            <a:r>
              <a:rPr b="1" lang="en-GB" sz="1000" spc="-1" strike="noStrike">
                <a:latin typeface="Arial"/>
              </a:rPr>
              <a:t>6.3%</a:t>
            </a:r>
            <a:endParaRPr b="1" lang="en-GB" sz="1000" spc="-1" strike="noStrike">
              <a:latin typeface="Arial"/>
            </a:endParaRPr>
          </a:p>
          <a:p>
            <a:r>
              <a:rPr b="1" lang="en-GB" sz="1000" spc="-1" strike="noStrike">
                <a:latin typeface="Arial"/>
              </a:rPr>
              <a:t>[</a:t>
            </a:r>
            <a:r>
              <a:rPr b="1" lang="en-GB" sz="1000" spc="-1" strike="noStrike">
                <a:latin typeface="Arial"/>
              </a:rPr>
              <a:t>NO</a:t>
            </a:r>
            <a:r>
              <a:rPr b="1" lang="en-GB" sz="1000" spc="-1" strike="noStrike">
                <a:latin typeface="Arial"/>
              </a:rPr>
              <a:t>]   </a:t>
            </a:r>
            <a:r>
              <a:rPr b="1" lang="en-GB" sz="1000" spc="-1" strike="noStrike">
                <a:latin typeface="Arial"/>
              </a:rPr>
              <a:t>21.4%</a:t>
            </a:r>
            <a:r>
              <a:rPr b="1" lang="en-GB" sz="1000" spc="-1" strike="noStrike">
                <a:latin typeface="Arial"/>
              </a:rPr>
              <a:t> / </a:t>
            </a:r>
            <a:r>
              <a:rPr b="1" lang="en-GB" sz="1000" spc="-1" strike="noStrike">
                <a:latin typeface="Arial"/>
              </a:rPr>
              <a:t>79.6%</a:t>
            </a:r>
            <a:r>
              <a:rPr b="1" lang="en-GB" sz="1000" spc="-1" strike="noStrike">
                <a:latin typeface="Arial"/>
              </a:rPr>
              <a:t> </a:t>
            </a:r>
            <a:endParaRPr b="1" lang="en-GB" sz="1000" spc="-1" strike="noStrike">
              <a:latin typeface="Arial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4"/>
          <a:stretch/>
        </p:blipFill>
        <p:spPr>
          <a:xfrm>
            <a:off x="1152000" y="4329360"/>
            <a:ext cx="726120" cy="789840"/>
          </a:xfrm>
          <a:prstGeom prst="rect">
            <a:avLst/>
          </a:prstGeom>
          <a:ln>
            <a:noFill/>
          </a:ln>
        </p:spPr>
      </p:pic>
      <p:pic>
        <p:nvPicPr>
          <p:cNvPr id="376" name="" descr=""/>
          <p:cNvPicPr/>
          <p:nvPr/>
        </p:nvPicPr>
        <p:blipFill>
          <a:blip r:embed="rId5"/>
          <a:stretch/>
        </p:blipFill>
        <p:spPr>
          <a:xfrm>
            <a:off x="1225800" y="4320000"/>
            <a:ext cx="435960" cy="435960"/>
          </a:xfrm>
          <a:prstGeom prst="rect">
            <a:avLst/>
          </a:prstGeom>
          <a:ln>
            <a:noFill/>
          </a:ln>
        </p:spPr>
      </p:pic>
      <p:sp>
        <p:nvSpPr>
          <p:cNvPr id="377" name="TextShape 22"/>
          <p:cNvSpPr txBox="1"/>
          <p:nvPr/>
        </p:nvSpPr>
        <p:spPr>
          <a:xfrm>
            <a:off x="4176000" y="511560"/>
            <a:ext cx="525600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GB" sz="2200" spc="-1" strike="noStrike">
                <a:latin typeface="Arial"/>
              </a:rPr>
              <a:t>Tool performance with SNU NPB developer </a:t>
            </a:r>
            <a:r>
              <a:rPr b="0" i="1" lang="en-GB" sz="2200" spc="-1" strike="noStrike">
                <a:latin typeface="Arial"/>
              </a:rPr>
              <a:t>loop classification labels</a:t>
            </a:r>
            <a:endParaRPr b="0" i="1" lang="en-GB" sz="2200" spc="-1" strike="noStrike">
              <a:latin typeface="Arial"/>
            </a:endParaRPr>
          </a:p>
        </p:txBody>
      </p:sp>
      <p:sp>
        <p:nvSpPr>
          <p:cNvPr id="378" name="TextShape 23"/>
          <p:cNvSpPr txBox="1"/>
          <p:nvPr/>
        </p:nvSpPr>
        <p:spPr>
          <a:xfrm>
            <a:off x="864000" y="3600000"/>
            <a:ext cx="1440000" cy="37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1000" spc="-1" strike="noStrike">
                <a:latin typeface="Arial"/>
              </a:rPr>
              <a:t>[</a:t>
            </a:r>
            <a:r>
              <a:rPr b="1" lang="en-GB" sz="1000" spc="-1" strike="noStrike">
                <a:latin typeface="Arial"/>
              </a:rPr>
              <a:t>YES</a:t>
            </a:r>
            <a:r>
              <a:rPr b="1" lang="en-GB" sz="1000" spc="-1" strike="noStrike">
                <a:latin typeface="Arial"/>
              </a:rPr>
              <a:t>] </a:t>
            </a:r>
            <a:r>
              <a:rPr b="1" lang="en-GB" sz="1000" spc="-1" strike="noStrike">
                <a:latin typeface="Arial"/>
              </a:rPr>
              <a:t>94%</a:t>
            </a:r>
            <a:r>
              <a:rPr b="1" lang="en-GB" sz="1000" spc="-1" strike="noStrike">
                <a:latin typeface="Arial"/>
              </a:rPr>
              <a:t> / </a:t>
            </a:r>
            <a:r>
              <a:rPr b="1" lang="en-GB" sz="1000" spc="-1" strike="noStrike">
                <a:latin typeface="Arial"/>
              </a:rPr>
              <a:t>6%</a:t>
            </a:r>
            <a:endParaRPr b="1" lang="en-GB" sz="1000" spc="-1" strike="noStrike">
              <a:latin typeface="Arial"/>
            </a:endParaRPr>
          </a:p>
          <a:p>
            <a:r>
              <a:rPr b="1" lang="en-GB" sz="1000" spc="-1" strike="noStrike">
                <a:latin typeface="Arial"/>
              </a:rPr>
              <a:t>[</a:t>
            </a:r>
            <a:r>
              <a:rPr b="1" lang="en-GB" sz="1000" spc="-1" strike="noStrike">
                <a:latin typeface="Arial"/>
              </a:rPr>
              <a:t>NO</a:t>
            </a:r>
            <a:r>
              <a:rPr b="1" lang="en-GB" sz="1000" spc="-1" strike="noStrike">
                <a:latin typeface="Arial"/>
              </a:rPr>
              <a:t>]   </a:t>
            </a:r>
            <a:r>
              <a:rPr b="1" lang="en-GB" sz="1000" spc="-1" strike="noStrike">
                <a:latin typeface="Arial"/>
              </a:rPr>
              <a:t>9.5%</a:t>
            </a:r>
            <a:r>
              <a:rPr b="1" lang="en-GB" sz="1000" spc="-1" strike="noStrike">
                <a:latin typeface="Arial"/>
              </a:rPr>
              <a:t> / </a:t>
            </a:r>
            <a:r>
              <a:rPr b="1" lang="en-GB" sz="1000" spc="-1" strike="noStrike">
                <a:latin typeface="Arial"/>
              </a:rPr>
              <a:t>91.5%</a:t>
            </a:r>
            <a:r>
              <a:rPr b="1" lang="en-GB" sz="1000" spc="-1" strike="noStrike">
                <a:latin typeface="Arial"/>
              </a:rPr>
              <a:t> </a:t>
            </a:r>
            <a:endParaRPr b="1" lang="en-GB" sz="1000" spc="-1" strike="noStrike">
              <a:latin typeface="Arial"/>
            </a:endParaRPr>
          </a:p>
        </p:txBody>
      </p:sp>
      <p:sp>
        <p:nvSpPr>
          <p:cNvPr id="379" name="Line 24"/>
          <p:cNvSpPr/>
          <p:nvPr/>
        </p:nvSpPr>
        <p:spPr>
          <a:xfrm>
            <a:off x="1512000" y="3182040"/>
            <a:ext cx="0" cy="3459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TextShape 25"/>
          <p:cNvSpPr txBox="1"/>
          <p:nvPr/>
        </p:nvSpPr>
        <p:spPr>
          <a:xfrm>
            <a:off x="1661760" y="4176000"/>
            <a:ext cx="2946240" cy="71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GB" sz="1800" spc="-1" strike="noStrike">
                <a:latin typeface="Arial"/>
              </a:rPr>
              <a:t>Progra</a:t>
            </a:r>
            <a:r>
              <a:rPr b="0" i="1" lang="en-GB" sz="1800" spc="-1" strike="noStrike">
                <a:latin typeface="Arial"/>
              </a:rPr>
              <a:t>mmer </a:t>
            </a:r>
            <a:r>
              <a:rPr b="0" i="1" lang="en-GB" sz="1800" spc="-1" strike="noStrike">
                <a:latin typeface="Arial"/>
              </a:rPr>
              <a:t>elimina</a:t>
            </a:r>
            <a:r>
              <a:rPr b="0" i="1" lang="en-GB" sz="1800" spc="-1" strike="noStrike">
                <a:latin typeface="Arial"/>
              </a:rPr>
              <a:t>tes </a:t>
            </a:r>
            <a:r>
              <a:rPr b="0" i="1" lang="en-GB" sz="1800" spc="-1" strike="noStrike">
                <a:latin typeface="Arial"/>
              </a:rPr>
              <a:t>unsafe </a:t>
            </a:r>
            <a:r>
              <a:rPr b="0" i="1" lang="en-GB" sz="1800" spc="-1" strike="noStrike">
                <a:latin typeface="Arial"/>
              </a:rPr>
              <a:t>false </a:t>
            </a:r>
            <a:r>
              <a:rPr b="0" i="1" lang="en-GB" sz="1800" spc="-1" strike="noStrike">
                <a:latin typeface="Arial"/>
              </a:rPr>
              <a:t>positiv</a:t>
            </a:r>
            <a:r>
              <a:rPr b="0" i="1" lang="en-GB" sz="1800" spc="-1" strike="noStrike">
                <a:latin typeface="Arial"/>
              </a:rPr>
              <a:t>es</a:t>
            </a:r>
            <a:endParaRPr b="0" i="1" lang="en-GB" sz="1800" spc="-1" strike="noStrike">
              <a:latin typeface="Arial"/>
              <a:ea typeface="Noto Sans CJK SC Regular"/>
            </a:endParaRPr>
          </a:p>
        </p:txBody>
      </p:sp>
      <p:sp>
        <p:nvSpPr>
          <p:cNvPr id="381" name="TextShape 26"/>
          <p:cNvSpPr txBox="1"/>
          <p:nvPr/>
        </p:nvSpPr>
        <p:spPr>
          <a:xfrm>
            <a:off x="1877760" y="3384000"/>
            <a:ext cx="5970240" cy="65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GB" sz="1800" spc="-1" strike="noStrike">
                <a:latin typeface="Arial"/>
              </a:rPr>
              <a:t>Combi</a:t>
            </a:r>
            <a:r>
              <a:rPr b="0" i="1" lang="en-GB" sz="1800" spc="-1" strike="noStrike">
                <a:latin typeface="Arial"/>
              </a:rPr>
              <a:t>ned </a:t>
            </a:r>
            <a:r>
              <a:rPr b="0" i="1" lang="en-GB" sz="1800" spc="-1" strike="noStrike">
                <a:latin typeface="Arial"/>
              </a:rPr>
              <a:t>output </a:t>
            </a:r>
            <a:r>
              <a:rPr b="0" i="1" lang="en-GB" sz="1800" spc="-1" strike="noStrike">
                <a:latin typeface="Arial"/>
              </a:rPr>
              <a:t>utilises </a:t>
            </a:r>
            <a:r>
              <a:rPr b="0" i="1" lang="en-GB" sz="1800" spc="-1" strike="noStrike">
                <a:latin typeface="Arial"/>
              </a:rPr>
              <a:t>almost </a:t>
            </a:r>
            <a:r>
              <a:rPr b="0" i="1" lang="en-GB" sz="1800" spc="-1" strike="noStrike">
                <a:latin typeface="Arial"/>
              </a:rPr>
              <a:t>all </a:t>
            </a:r>
            <a:r>
              <a:rPr b="0" i="1" lang="en-GB" sz="1800" spc="-1" strike="noStrike">
                <a:latin typeface="Arial"/>
              </a:rPr>
              <a:t>SNU </a:t>
            </a:r>
            <a:r>
              <a:rPr b="0" i="1" lang="en-GB" sz="1800" spc="-1" strike="noStrike">
                <a:latin typeface="Arial"/>
              </a:rPr>
              <a:t>NPB </a:t>
            </a:r>
            <a:r>
              <a:rPr b="0" i="1" lang="en-GB" sz="1800" spc="-1" strike="noStrike">
                <a:latin typeface="Arial"/>
              </a:rPr>
              <a:t>availab</a:t>
            </a:r>
            <a:r>
              <a:rPr b="0" i="1" lang="en-GB" sz="1800" spc="-1" strike="noStrike">
                <a:latin typeface="Arial"/>
              </a:rPr>
              <a:t>le </a:t>
            </a:r>
            <a:r>
              <a:rPr b="0" i="1" lang="en-GB" sz="1800" spc="-1" strike="noStrike">
                <a:latin typeface="Arial"/>
              </a:rPr>
              <a:t>paralle</a:t>
            </a:r>
            <a:r>
              <a:rPr b="0" i="1" lang="en-GB" sz="1800" spc="-1" strike="noStrike">
                <a:latin typeface="Arial"/>
              </a:rPr>
              <a:t>lism, </a:t>
            </a:r>
            <a:r>
              <a:rPr b="0" i="1" lang="en-GB" sz="1800" spc="-1" strike="noStrike">
                <a:latin typeface="Arial"/>
              </a:rPr>
              <a:t>but </a:t>
            </a:r>
            <a:r>
              <a:rPr b="0" i="1" lang="en-GB" sz="1800" spc="-1" strike="noStrike">
                <a:latin typeface="Arial"/>
              </a:rPr>
              <a:t>introdu</a:t>
            </a:r>
            <a:r>
              <a:rPr b="0" i="1" lang="en-GB" sz="1800" spc="-1" strike="noStrike">
                <a:latin typeface="Arial"/>
              </a:rPr>
              <a:t>ces </a:t>
            </a:r>
            <a:r>
              <a:rPr b="0" i="1" lang="en-GB" sz="1800" spc="-1" strike="noStrike">
                <a:latin typeface="Arial"/>
              </a:rPr>
              <a:t>unsafe </a:t>
            </a:r>
            <a:r>
              <a:rPr b="0" i="1" lang="en-GB" sz="1800" spc="-1" strike="noStrike">
                <a:latin typeface="Arial"/>
              </a:rPr>
              <a:t>false </a:t>
            </a:r>
            <a:r>
              <a:rPr b="0" i="1" lang="en-GB" sz="1800" spc="-1" strike="noStrike">
                <a:latin typeface="Arial"/>
              </a:rPr>
              <a:t>positiv</a:t>
            </a:r>
            <a:r>
              <a:rPr b="0" i="1" lang="en-GB" sz="1800" spc="-1" strike="noStrike">
                <a:latin typeface="Arial"/>
              </a:rPr>
              <a:t>es</a:t>
            </a:r>
            <a:endParaRPr b="0" i="1" lang="en-GB" sz="1800" spc="-1" strike="noStrike">
              <a:latin typeface="Arial"/>
              <a:ea typeface="Noto Sans CJK SC 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" descr=""/>
          <p:cNvPicPr/>
          <p:nvPr/>
        </p:nvPicPr>
        <p:blipFill>
          <a:blip r:embed="rId1"/>
          <a:stretch/>
        </p:blipFill>
        <p:spPr>
          <a:xfrm>
            <a:off x="282240" y="1522800"/>
            <a:ext cx="635040" cy="555120"/>
          </a:xfrm>
          <a:prstGeom prst="rect">
            <a:avLst/>
          </a:prstGeom>
          <a:ln w="12600">
            <a:noFill/>
          </a:ln>
        </p:spPr>
      </p:pic>
      <p:sp>
        <p:nvSpPr>
          <p:cNvPr id="383" name="CustomShape 1"/>
          <p:cNvSpPr/>
          <p:nvPr/>
        </p:nvSpPr>
        <p:spPr>
          <a:xfrm>
            <a:off x="178200" y="1305000"/>
            <a:ext cx="869760" cy="78300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TextShape 2"/>
          <p:cNvSpPr txBox="1"/>
          <p:nvPr/>
        </p:nvSpPr>
        <p:spPr>
          <a:xfrm>
            <a:off x="62640" y="1305000"/>
            <a:ext cx="1080000" cy="37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000" spc="-1" strike="noStrike">
                <a:latin typeface="Arial"/>
              </a:rPr>
              <a:t>ICC Compiler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1873800" y="1575360"/>
            <a:ext cx="869760" cy="469080"/>
          </a:xfrm>
          <a:prstGeom prst="rect">
            <a:avLst/>
          </a:prstGeom>
          <a:ln w="12600">
            <a:noFill/>
          </a:ln>
        </p:spPr>
      </p:pic>
      <p:sp>
        <p:nvSpPr>
          <p:cNvPr id="386" name="TextShape 3"/>
          <p:cNvSpPr txBox="1"/>
          <p:nvPr/>
        </p:nvSpPr>
        <p:spPr>
          <a:xfrm>
            <a:off x="1656000" y="1313280"/>
            <a:ext cx="1348200" cy="26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Decision Tree Model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1656000" y="1313280"/>
            <a:ext cx="1348200" cy="77472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Line 5"/>
          <p:cNvSpPr/>
          <p:nvPr/>
        </p:nvSpPr>
        <p:spPr>
          <a:xfrm flipH="1">
            <a:off x="576000" y="432000"/>
            <a:ext cx="419040" cy="855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Line 6"/>
          <p:cNvSpPr/>
          <p:nvPr/>
        </p:nvSpPr>
        <p:spPr>
          <a:xfrm>
            <a:off x="1836720" y="432000"/>
            <a:ext cx="523440" cy="8708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Line 7"/>
          <p:cNvSpPr/>
          <p:nvPr/>
        </p:nvSpPr>
        <p:spPr>
          <a:xfrm>
            <a:off x="576000" y="2088000"/>
            <a:ext cx="792000" cy="7232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Line 8"/>
          <p:cNvSpPr/>
          <p:nvPr/>
        </p:nvSpPr>
        <p:spPr>
          <a:xfrm flipH="1">
            <a:off x="1728000" y="2088000"/>
            <a:ext cx="648000" cy="72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9"/>
          <p:cNvSpPr/>
          <p:nvPr/>
        </p:nvSpPr>
        <p:spPr>
          <a:xfrm>
            <a:off x="1000440" y="2811240"/>
            <a:ext cx="1000080" cy="34452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TextShape 10"/>
          <p:cNvSpPr txBox="1"/>
          <p:nvPr/>
        </p:nvSpPr>
        <p:spPr>
          <a:xfrm>
            <a:off x="1000440" y="2808000"/>
            <a:ext cx="1000080" cy="37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000" spc="-1" strike="noStrike">
                <a:latin typeface="Arial"/>
              </a:rPr>
              <a:t>Parallelisation</a:t>
            </a:r>
            <a:endParaRPr b="0" lang="en-GB" sz="1000" spc="-1" strike="noStrike">
              <a:latin typeface="Arial"/>
            </a:endParaRPr>
          </a:p>
          <a:p>
            <a:pPr algn="ctr"/>
            <a:r>
              <a:rPr b="0" lang="en-GB" sz="1000" spc="-1" strike="noStrike">
                <a:latin typeface="Arial"/>
              </a:rPr>
              <a:t>Advice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394" name="" descr=""/>
          <p:cNvPicPr/>
          <p:nvPr/>
        </p:nvPicPr>
        <p:blipFill>
          <a:blip r:embed="rId3"/>
          <a:stretch/>
        </p:blipFill>
        <p:spPr>
          <a:xfrm>
            <a:off x="1014480" y="300960"/>
            <a:ext cx="822240" cy="408240"/>
          </a:xfrm>
          <a:prstGeom prst="rect">
            <a:avLst/>
          </a:prstGeom>
          <a:ln>
            <a:noFill/>
          </a:ln>
        </p:spPr>
      </p:pic>
      <p:sp>
        <p:nvSpPr>
          <p:cNvPr id="395" name="CustomShape 11"/>
          <p:cNvSpPr/>
          <p:nvPr/>
        </p:nvSpPr>
        <p:spPr>
          <a:xfrm>
            <a:off x="995040" y="144000"/>
            <a:ext cx="841680" cy="56520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TextShape 12"/>
          <p:cNvSpPr txBox="1"/>
          <p:nvPr/>
        </p:nvSpPr>
        <p:spPr>
          <a:xfrm>
            <a:off x="936000" y="144000"/>
            <a:ext cx="900720" cy="48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000" spc="-1" strike="noStrike">
                <a:latin typeface="Arial"/>
              </a:rPr>
              <a:t>C/C++ loop</a:t>
            </a:r>
            <a:endParaRPr b="0" lang="en-GB" sz="1000" spc="-1" strike="noStrike">
              <a:latin typeface="Arial"/>
            </a:endParaRPr>
          </a:p>
        </p:txBody>
      </p:sp>
      <p:graphicFrame>
        <p:nvGraphicFramePr>
          <p:cNvPr id="397" name="Table 13"/>
          <p:cNvGraphicFramePr/>
          <p:nvPr/>
        </p:nvGraphicFramePr>
        <p:xfrm>
          <a:off x="3867120" y="754560"/>
          <a:ext cx="6047640" cy="1645920"/>
        </p:xfrm>
        <a:graphic>
          <a:graphicData uri="http://schemas.openxmlformats.org/drawingml/2006/table">
            <a:tbl>
              <a:tblPr/>
              <a:tblGrid>
                <a:gridCol w="1056600"/>
                <a:gridCol w="1028880"/>
                <a:gridCol w="1162080"/>
                <a:gridCol w="1209600"/>
                <a:gridCol w="1114200"/>
              </a:tblGrid>
              <a:tr h="44172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Answer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ICC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ML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ICC + ML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ICC + ML + </a:t>
                      </a:r>
                      <a:r>
                        <a:rPr b="0" lang="en-GB" sz="1200" spc="-1" strike="noStrike">
                          <a:latin typeface="Arial"/>
                        </a:rPr>
                        <a:t>Human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b3b3b3"/>
                    </a:solidFill>
                  </a:tcPr>
                </a:tc>
              </a:tr>
              <a:tr h="59868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YES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P</a:t>
                      </a:r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r</a:t>
                      </a:r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e</a:t>
                      </a:r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c</a:t>
                      </a:r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i</a:t>
                      </a:r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s</a:t>
                      </a:r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e</a:t>
                      </a:r>
                      <a:endParaRPr b="1" lang="en-GB" sz="1200" spc="-1" strike="noStrike">
                        <a:solidFill>
                          <a:srgbClr val="00a933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solidFill>
                            <a:srgbClr val="ff3838"/>
                          </a:solidFill>
                          <a:latin typeface="Arial"/>
                        </a:rPr>
                        <a:t>Unsafe </a:t>
                      </a:r>
                      <a:r>
                        <a:rPr b="1" lang="en-GB" sz="1200" spc="-1" strike="noStrike">
                          <a:solidFill>
                            <a:srgbClr val="ff3838"/>
                          </a:solidFill>
                          <a:latin typeface="Arial"/>
                        </a:rPr>
                        <a:t>False </a:t>
                      </a:r>
                      <a:r>
                        <a:rPr b="1" lang="en-GB" sz="1200" spc="-1" strike="noStrike">
                          <a:solidFill>
                            <a:srgbClr val="ff3838"/>
                          </a:solidFill>
                          <a:latin typeface="Arial"/>
                        </a:rPr>
                        <a:t>Positives</a:t>
                      </a:r>
                      <a:endParaRPr b="1" lang="en-GB" sz="1200" spc="-1" strike="noStrike">
                        <a:solidFill>
                          <a:srgbClr val="ff3838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solidFill>
                            <a:srgbClr val="ff3838"/>
                          </a:solidFill>
                          <a:latin typeface="Arial"/>
                        </a:rPr>
                        <a:t>Unsafe </a:t>
                      </a:r>
                      <a:r>
                        <a:rPr b="1" lang="en-GB" sz="1200" spc="-1" strike="noStrike">
                          <a:solidFill>
                            <a:srgbClr val="ff3838"/>
                          </a:solidFill>
                          <a:latin typeface="Arial"/>
                        </a:rPr>
                        <a:t>False </a:t>
                      </a:r>
                      <a:r>
                        <a:rPr b="1" lang="en-GB" sz="1200" spc="-1" strike="noStrike">
                          <a:solidFill>
                            <a:srgbClr val="ff3838"/>
                          </a:solidFill>
                          <a:latin typeface="Arial"/>
                        </a:rPr>
                        <a:t>Positives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P</a:t>
                      </a:r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r</a:t>
                      </a:r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e</a:t>
                      </a:r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c</a:t>
                      </a:r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i</a:t>
                      </a:r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s</a:t>
                      </a:r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e</a:t>
                      </a:r>
                      <a:endParaRPr b="1" lang="en-GB" sz="1200" spc="-1" strike="noStrike">
                        <a:solidFill>
                          <a:srgbClr val="00a933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200" spc="-1" strike="noStrike">
                          <a:latin typeface="Arial"/>
                        </a:rPr>
                        <a:t>N</a:t>
                      </a:r>
                      <a:r>
                        <a:rPr b="0" lang="en-GB" sz="1200" spc="-1" strike="noStrike">
                          <a:latin typeface="Arial"/>
                        </a:rPr>
                        <a:t>O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solidFill>
                            <a:srgbClr val="5983b0"/>
                          </a:solidFill>
                          <a:latin typeface="Arial"/>
                        </a:rPr>
                        <a:t>Lost </a:t>
                      </a:r>
                      <a:r>
                        <a:rPr b="1" lang="en-GB" sz="1200" spc="-1" strike="noStrike">
                          <a:solidFill>
                            <a:srgbClr val="5983b0"/>
                          </a:solidFill>
                          <a:latin typeface="Arial"/>
                        </a:rPr>
                        <a:t>opportunit</a:t>
                      </a:r>
                      <a:r>
                        <a:rPr b="1" lang="en-GB" sz="1200" spc="-1" strike="noStrike">
                          <a:solidFill>
                            <a:srgbClr val="5983b0"/>
                          </a:solidFill>
                          <a:latin typeface="Arial"/>
                        </a:rPr>
                        <a:t>y</a:t>
                      </a:r>
                      <a:endParaRPr b="1" lang="en-GB" sz="1200" spc="-1" strike="noStrike">
                        <a:solidFill>
                          <a:srgbClr val="5983b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solidFill>
                            <a:srgbClr val="5983b0"/>
                          </a:solidFill>
                          <a:latin typeface="Arial"/>
                        </a:rPr>
                        <a:t>Lost </a:t>
                      </a:r>
                      <a:r>
                        <a:rPr b="1" lang="en-GB" sz="1200" spc="-1" strike="noStrike">
                          <a:solidFill>
                            <a:srgbClr val="5983b0"/>
                          </a:solidFill>
                          <a:latin typeface="Arial"/>
                        </a:rPr>
                        <a:t>opportunit</a:t>
                      </a:r>
                      <a:r>
                        <a:rPr b="1" lang="en-GB" sz="1200" spc="-1" strike="noStrike">
                          <a:solidFill>
                            <a:srgbClr val="5983b0"/>
                          </a:solidFill>
                          <a:latin typeface="Arial"/>
                        </a:rPr>
                        <a:t>y</a:t>
                      </a:r>
                      <a:endParaRPr b="1" lang="en-GB" sz="1200" spc="-1" strike="noStrike">
                        <a:solidFill>
                          <a:srgbClr val="5983b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Increased </a:t>
                      </a:r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Parallelism </a:t>
                      </a:r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Utilisation</a:t>
                      </a:r>
                      <a:endParaRPr b="0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Incr</a:t>
                      </a:r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ease</a:t>
                      </a:r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d </a:t>
                      </a:r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Para</a:t>
                      </a:r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llelis</a:t>
                      </a:r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m </a:t>
                      </a:r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Utili</a:t>
                      </a:r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sati</a:t>
                      </a:r>
                      <a:r>
                        <a:rPr b="1" lang="en-GB" sz="12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on</a:t>
                      </a:r>
                      <a:endParaRPr b="1" lang="en-GB" sz="1200" spc="-1" strike="noStrike">
                        <a:solidFill>
                          <a:srgbClr val="00a933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398" name="TextShape 14"/>
          <p:cNvSpPr txBox="1"/>
          <p:nvPr/>
        </p:nvSpPr>
        <p:spPr>
          <a:xfrm>
            <a:off x="3384000" y="0"/>
            <a:ext cx="6696000" cy="51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36000"/>
          </a:bodyPr>
          <a:p>
            <a:pPr algn="ctr">
              <a:lnSpc>
                <a:spcPct val="90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ML based Parallelisation Assistance Tool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99" name="Line 15"/>
          <p:cNvSpPr/>
          <p:nvPr/>
        </p:nvSpPr>
        <p:spPr>
          <a:xfrm>
            <a:off x="1512000" y="4406040"/>
            <a:ext cx="0" cy="3459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00" name="" descr=""/>
          <p:cNvPicPr/>
          <p:nvPr/>
        </p:nvPicPr>
        <p:blipFill>
          <a:blip r:embed="rId4"/>
          <a:stretch/>
        </p:blipFill>
        <p:spPr>
          <a:xfrm>
            <a:off x="1224000" y="3604320"/>
            <a:ext cx="726120" cy="789840"/>
          </a:xfrm>
          <a:prstGeom prst="rect">
            <a:avLst/>
          </a:prstGeom>
          <a:ln>
            <a:noFill/>
          </a:ln>
        </p:spPr>
      </p:pic>
      <p:pic>
        <p:nvPicPr>
          <p:cNvPr id="401" name="" descr=""/>
          <p:cNvPicPr/>
          <p:nvPr/>
        </p:nvPicPr>
        <p:blipFill>
          <a:blip r:embed="rId5"/>
          <a:stretch/>
        </p:blipFill>
        <p:spPr>
          <a:xfrm>
            <a:off x="1297800" y="3594960"/>
            <a:ext cx="435960" cy="435960"/>
          </a:xfrm>
          <a:prstGeom prst="rect">
            <a:avLst/>
          </a:prstGeom>
          <a:ln>
            <a:noFill/>
          </a:ln>
        </p:spPr>
      </p:pic>
      <p:sp>
        <p:nvSpPr>
          <p:cNvPr id="402" name="Line 16"/>
          <p:cNvSpPr/>
          <p:nvPr/>
        </p:nvSpPr>
        <p:spPr>
          <a:xfrm>
            <a:off x="1512000" y="3182040"/>
            <a:ext cx="0" cy="3459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TextShape 17"/>
          <p:cNvSpPr txBox="1"/>
          <p:nvPr/>
        </p:nvSpPr>
        <p:spPr>
          <a:xfrm>
            <a:off x="-288000" y="2232000"/>
            <a:ext cx="1440000" cy="570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marL="216000" indent="-216000" algn="ctr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GB" sz="1200" spc="-1" strike="noStrike">
                <a:solidFill>
                  <a:srgbClr val="00a933"/>
                </a:solidFill>
                <a:latin typeface="Arial"/>
              </a:rPr>
              <a:t>1/0 Shielding</a:t>
            </a:r>
            <a:endParaRPr b="1" i="1" lang="en-GB" sz="1200" spc="-1" strike="noStrike">
              <a:solidFill>
                <a:srgbClr val="00a933"/>
              </a:solidFill>
              <a:latin typeface="Arial"/>
              <a:ea typeface="Noto Sans CJK SC Regular"/>
            </a:endParaRPr>
          </a:p>
        </p:txBody>
      </p:sp>
      <p:sp>
        <p:nvSpPr>
          <p:cNvPr id="404" name="TextShape 18"/>
          <p:cNvSpPr txBox="1"/>
          <p:nvPr/>
        </p:nvSpPr>
        <p:spPr>
          <a:xfrm>
            <a:off x="1728000" y="2232000"/>
            <a:ext cx="324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GB" sz="1400" spc="-1" strike="noStrike">
                <a:solidFill>
                  <a:srgbClr val="00a933"/>
                </a:solidFill>
                <a:latin typeface="Arial"/>
              </a:rPr>
              <a:t>Parallelism Utilisation Increase</a:t>
            </a:r>
            <a:endParaRPr b="1" i="1" lang="en-GB" sz="1400" spc="-1" strike="noStrike">
              <a:solidFill>
                <a:srgbClr val="77bc65"/>
              </a:solidFill>
              <a:latin typeface="Arial"/>
              <a:ea typeface="Noto Sans CJK SC Regular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GB" sz="1400" spc="-1" strike="noStrike">
                <a:solidFill>
                  <a:srgbClr val="ff3838"/>
                </a:solidFill>
                <a:latin typeface="Arial"/>
                <a:ea typeface="Noto Sans CJK SC Regular"/>
              </a:rPr>
              <a:t>False Positives Danger</a:t>
            </a:r>
            <a:endParaRPr b="1" i="1" lang="en-GB" sz="1400" spc="-1" strike="noStrike">
              <a:solidFill>
                <a:srgbClr val="77bc65"/>
              </a:solidFill>
              <a:latin typeface="Arial"/>
              <a:ea typeface="Noto Sans CJK SC Regular"/>
            </a:endParaRPr>
          </a:p>
        </p:txBody>
      </p:sp>
      <p:sp>
        <p:nvSpPr>
          <p:cNvPr id="405" name="TextShape 19"/>
          <p:cNvSpPr txBox="1"/>
          <p:nvPr/>
        </p:nvSpPr>
        <p:spPr>
          <a:xfrm>
            <a:off x="-216000" y="4752000"/>
            <a:ext cx="324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GB" sz="1400" spc="-1" strike="noStrike">
                <a:solidFill>
                  <a:srgbClr val="00a933"/>
                </a:solidFill>
                <a:latin typeface="Arial"/>
              </a:rPr>
              <a:t>Safe</a:t>
            </a:r>
            <a:endParaRPr b="1" i="1" lang="en-GB" sz="1400" spc="-1" strike="noStrike">
              <a:solidFill>
                <a:srgbClr val="77bc65"/>
              </a:solidFill>
              <a:latin typeface="Arial"/>
              <a:ea typeface="Noto Sans CJK SC Regular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GB" sz="1400" spc="-1" strike="noStrike">
                <a:solidFill>
                  <a:srgbClr val="00a933"/>
                </a:solidFill>
                <a:latin typeface="Arial"/>
                <a:ea typeface="Noto Sans CJK SC Regular"/>
              </a:rPr>
              <a:t>Parallelism Utilisation Increase</a:t>
            </a:r>
            <a:endParaRPr b="1" i="1" lang="en-GB" sz="1400" spc="-1" strike="noStrike">
              <a:solidFill>
                <a:srgbClr val="77bc65"/>
              </a:solidFill>
              <a:latin typeface="Arial"/>
              <a:ea typeface="Noto Sans CJK SC 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0" y="2376000"/>
            <a:ext cx="10080000" cy="484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GB" sz="3200" spc="-1" strike="noStrike">
                <a:latin typeface="Arial"/>
              </a:rPr>
              <a:t>Thank you for your attention!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Shape 1"/>
          <p:cNvSpPr txBox="1"/>
          <p:nvPr/>
        </p:nvSpPr>
        <p:spPr>
          <a:xfrm>
            <a:off x="0" y="19440"/>
            <a:ext cx="10080000" cy="484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GB" sz="3200" spc="-1" strike="noStrike">
                <a:latin typeface="Arial"/>
              </a:rPr>
              <a:t>Backup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08" name="TextShape 2"/>
          <p:cNvSpPr txBox="1"/>
          <p:nvPr/>
        </p:nvSpPr>
        <p:spPr>
          <a:xfrm>
            <a:off x="216000" y="1800000"/>
            <a:ext cx="9648000" cy="23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 marL="216000" indent="-216000">
              <a:spcBef>
                <a:spcPts val="2268"/>
              </a:spcBef>
              <a:spcAft>
                <a:spcPts val="226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  <a:ea typeface="Noto Sans CJK SC Regular"/>
              </a:rPr>
              <a:t>Source code examples</a:t>
            </a:r>
            <a:endParaRPr b="0" lang="en-GB" sz="2400" spc="-1" strike="noStrike">
              <a:latin typeface="Arial"/>
            </a:endParaRPr>
          </a:p>
          <a:p>
            <a:pPr marL="216000" indent="-216000">
              <a:spcBef>
                <a:spcPts val="2268"/>
              </a:spcBef>
              <a:spcAft>
                <a:spcPts val="226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  <a:ea typeface="Noto Sans CJK SC Regular"/>
              </a:rPr>
              <a:t>Additional Tables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0" y="-10440"/>
            <a:ext cx="10080000" cy="442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BT, SP, LU benchmarks: array privatization need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10" name="" descr=""/>
          <p:cNvPicPr/>
          <p:nvPr/>
        </p:nvPicPr>
        <p:blipFill>
          <a:blip r:embed="rId1"/>
          <a:stretch/>
        </p:blipFill>
        <p:spPr>
          <a:xfrm>
            <a:off x="5112000" y="576000"/>
            <a:ext cx="4885200" cy="1656000"/>
          </a:xfrm>
          <a:prstGeom prst="rect">
            <a:avLst/>
          </a:prstGeom>
          <a:ln>
            <a:noFill/>
          </a:ln>
        </p:spPr>
      </p:pic>
      <p:pic>
        <p:nvPicPr>
          <p:cNvPr id="411" name="" descr=""/>
          <p:cNvPicPr/>
          <p:nvPr/>
        </p:nvPicPr>
        <p:blipFill>
          <a:blip r:embed="rId2"/>
          <a:stretch/>
        </p:blipFill>
        <p:spPr>
          <a:xfrm>
            <a:off x="57960" y="432000"/>
            <a:ext cx="4888080" cy="5184000"/>
          </a:xfrm>
          <a:prstGeom prst="rect">
            <a:avLst/>
          </a:prstGeom>
          <a:ln>
            <a:noFill/>
          </a:ln>
        </p:spPr>
      </p:pic>
      <p:sp>
        <p:nvSpPr>
          <p:cNvPr id="412" name="TextShape 2"/>
          <p:cNvSpPr txBox="1"/>
          <p:nvPr/>
        </p:nvSpPr>
        <p:spPr>
          <a:xfrm>
            <a:off x="3600000" y="2232000"/>
            <a:ext cx="6119640" cy="309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  <a:ea typeface="Noto Sans CJK SC Regular"/>
              </a:rPr>
              <a:t>Loop nest </a:t>
            </a:r>
            <a:r>
              <a:rPr b="0" lang="en-GB" sz="1600" spc="-1" strike="noStrike">
                <a:latin typeface="Arial"/>
              </a:rPr>
              <a:t>(k,j,i) accumulates the total error (difference between solution u and the exact solution u_exact) via a reduction</a:t>
            </a:r>
            <a:endParaRPr b="0" lang="en-GB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Every iteration (k,j,i) uses temporary rms_local[] memory to compute and store one little portion of the reduction </a:t>
            </a:r>
            <a:endParaRPr b="0" lang="en-GB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This rms_local[] introduces cross-iteration dependency, since it is being reused on different loop nest iterations</a:t>
            </a:r>
            <a:endParaRPr b="0" lang="en-GB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Programmer replicates this temporary rms_local[] memory with OpenMP semantics and parallelises the loop nest</a:t>
            </a:r>
            <a:endParaRPr b="0" lang="en-GB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Intel Compiler does not automatically do such a parallelising transformation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13" name="CustomShape 3"/>
          <p:cNvSpPr/>
          <p:nvPr/>
        </p:nvSpPr>
        <p:spPr>
          <a:xfrm>
            <a:off x="1728000" y="4176000"/>
            <a:ext cx="864000" cy="216000"/>
          </a:xfrm>
          <a:prstGeom prst="rect">
            <a:avLst/>
          </a:prstGeom>
          <a:noFill/>
          <a:ln w="36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4"/>
          <p:cNvSpPr/>
          <p:nvPr/>
        </p:nvSpPr>
        <p:spPr>
          <a:xfrm>
            <a:off x="720000" y="4176000"/>
            <a:ext cx="864000" cy="216000"/>
          </a:xfrm>
          <a:prstGeom prst="rect">
            <a:avLst/>
          </a:prstGeom>
          <a:noFill/>
          <a:ln w="36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0" y="0"/>
            <a:ext cx="10080000" cy="439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UA benchmark: static dependence (runtime information need)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16" name="" descr=""/>
          <p:cNvPicPr/>
          <p:nvPr/>
        </p:nvPicPr>
        <p:blipFill>
          <a:blip r:embed="rId1"/>
          <a:stretch/>
        </p:blipFill>
        <p:spPr>
          <a:xfrm>
            <a:off x="144360" y="439560"/>
            <a:ext cx="6376320" cy="1576440"/>
          </a:xfrm>
          <a:prstGeom prst="rect">
            <a:avLst/>
          </a:prstGeom>
          <a:ln>
            <a:noFill/>
          </a:ln>
        </p:spPr>
      </p:pic>
      <p:pic>
        <p:nvPicPr>
          <p:cNvPr id="417" name="" descr=""/>
          <p:cNvPicPr/>
          <p:nvPr/>
        </p:nvPicPr>
        <p:blipFill>
          <a:blip r:embed="rId2"/>
          <a:stretch/>
        </p:blipFill>
        <p:spPr>
          <a:xfrm>
            <a:off x="216000" y="2112480"/>
            <a:ext cx="7704000" cy="1775520"/>
          </a:xfrm>
          <a:prstGeom prst="rect">
            <a:avLst/>
          </a:prstGeom>
          <a:ln>
            <a:noFill/>
          </a:ln>
        </p:spPr>
      </p:pic>
      <p:sp>
        <p:nvSpPr>
          <p:cNvPr id="418" name="TextShape 2"/>
          <p:cNvSpPr txBox="1"/>
          <p:nvPr/>
        </p:nvSpPr>
        <p:spPr>
          <a:xfrm>
            <a:off x="216000" y="4055760"/>
            <a:ext cx="9720000" cy="1560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2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Loop has an output dependency and Intel compiler correctly detects it 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Intel compiler does not parallelise the loop, but can vectorise it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Programmer knows, that dependence does not materialise and preceeds the loop with an OpenMP pragma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19" name="CustomShape 3"/>
          <p:cNvSpPr/>
          <p:nvPr/>
        </p:nvSpPr>
        <p:spPr>
          <a:xfrm>
            <a:off x="288000" y="1656000"/>
            <a:ext cx="1800000" cy="216000"/>
          </a:xfrm>
          <a:prstGeom prst="rect">
            <a:avLst/>
          </a:prstGeom>
          <a:noFill/>
          <a:ln w="36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TextShape 4"/>
          <p:cNvSpPr txBox="1"/>
          <p:nvPr/>
        </p:nvSpPr>
        <p:spPr>
          <a:xfrm>
            <a:off x="2160000" y="1584000"/>
            <a:ext cx="93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solidFill>
                  <a:srgbClr val="ed1c24"/>
                </a:solidFill>
                <a:latin typeface="Arial"/>
              </a:rPr>
              <a:t>Output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1" name="CustomShape 5"/>
          <p:cNvSpPr/>
          <p:nvPr/>
        </p:nvSpPr>
        <p:spPr>
          <a:xfrm>
            <a:off x="1080000" y="2232000"/>
            <a:ext cx="6264000" cy="360000"/>
          </a:xfrm>
          <a:prstGeom prst="rect">
            <a:avLst/>
          </a:prstGeom>
          <a:noFill/>
          <a:ln w="36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0" y="0"/>
            <a:ext cx="10080000" cy="439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GB" sz="2800" spc="-1" strike="noStrike">
                <a:latin typeface="Arial"/>
                <a:ea typeface="Noto Sans CJK SC Regular"/>
              </a:rPr>
              <a:t>IS benchmark: </a:t>
            </a:r>
            <a:r>
              <a:rPr b="1" lang="en-GB" sz="2400" spc="-1" strike="noStrike">
                <a:latin typeface="Arial"/>
              </a:rPr>
              <a:t>static dependence (runtime information need)</a:t>
            </a:r>
            <a:endParaRPr b="1" lang="en-GB" sz="2400" spc="-1" strike="noStrike">
              <a:latin typeface="Arial"/>
            </a:endParaRPr>
          </a:p>
        </p:txBody>
      </p:sp>
      <p:sp>
        <p:nvSpPr>
          <p:cNvPr id="423" name="TextShape 2"/>
          <p:cNvSpPr txBox="1"/>
          <p:nvPr/>
        </p:nvSpPr>
        <p:spPr>
          <a:xfrm>
            <a:off x="216000" y="3744000"/>
            <a:ext cx="9720000" cy="1560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Intel Compiler assumes all static dependencies to materialise and does not proceed with the parallelisation of the loop 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Programmer knows that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24" name="TextShape 3"/>
          <p:cNvSpPr txBox="1"/>
          <p:nvPr/>
        </p:nvSpPr>
        <p:spPr>
          <a:xfrm>
            <a:off x="5112000" y="1152000"/>
            <a:ext cx="93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solidFill>
                  <a:srgbClr val="ed1c24"/>
                </a:solidFill>
                <a:latin typeface="Arial"/>
              </a:rPr>
              <a:t>Output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5" name="CustomShape 4"/>
          <p:cNvSpPr/>
          <p:nvPr/>
        </p:nvSpPr>
        <p:spPr>
          <a:xfrm>
            <a:off x="792000" y="1092600"/>
            <a:ext cx="2952000" cy="216000"/>
          </a:xfrm>
          <a:prstGeom prst="rect">
            <a:avLst/>
          </a:prstGeom>
          <a:noFill/>
          <a:ln w="36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26" name="" descr=""/>
          <p:cNvPicPr/>
          <p:nvPr/>
        </p:nvPicPr>
        <p:blipFill>
          <a:blip r:embed="rId1"/>
          <a:stretch/>
        </p:blipFill>
        <p:spPr>
          <a:xfrm>
            <a:off x="188280" y="639360"/>
            <a:ext cx="4851720" cy="800640"/>
          </a:xfrm>
          <a:prstGeom prst="rect">
            <a:avLst/>
          </a:prstGeom>
          <a:ln>
            <a:noFill/>
          </a:ln>
        </p:spPr>
      </p:pic>
      <p:pic>
        <p:nvPicPr>
          <p:cNvPr id="427" name="" descr=""/>
          <p:cNvPicPr/>
          <p:nvPr/>
        </p:nvPicPr>
        <p:blipFill>
          <a:blip r:embed="rId2"/>
          <a:stretch/>
        </p:blipFill>
        <p:spPr>
          <a:xfrm>
            <a:off x="144000" y="1656000"/>
            <a:ext cx="9802440" cy="1872000"/>
          </a:xfrm>
          <a:prstGeom prst="rect">
            <a:avLst/>
          </a:prstGeom>
          <a:ln>
            <a:noFill/>
          </a:ln>
        </p:spPr>
      </p:pic>
      <p:sp>
        <p:nvSpPr>
          <p:cNvPr id="428" name="CustomShape 5"/>
          <p:cNvSpPr/>
          <p:nvPr/>
        </p:nvSpPr>
        <p:spPr>
          <a:xfrm>
            <a:off x="936000" y="1224000"/>
            <a:ext cx="3240000" cy="216000"/>
          </a:xfrm>
          <a:prstGeom prst="rect">
            <a:avLst/>
          </a:prstGeom>
          <a:noFill/>
          <a:ln w="36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TextShape 6"/>
          <p:cNvSpPr txBox="1"/>
          <p:nvPr/>
        </p:nvSpPr>
        <p:spPr>
          <a:xfrm>
            <a:off x="4176000" y="1152000"/>
            <a:ext cx="64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solidFill>
                  <a:srgbClr val="ed1c24"/>
                </a:solidFill>
                <a:latin typeface="Arial"/>
              </a:rPr>
              <a:t>True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30" name="TextShape 7"/>
          <p:cNvSpPr txBox="1"/>
          <p:nvPr/>
        </p:nvSpPr>
        <p:spPr>
          <a:xfrm>
            <a:off x="4680000" y="1152000"/>
            <a:ext cx="64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solidFill>
                  <a:srgbClr val="ed1c24"/>
                </a:solidFill>
                <a:latin typeface="Arial"/>
              </a:rPr>
              <a:t>Anti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0" y="0"/>
            <a:ext cx="10080000" cy="674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Hig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h-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level 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Pro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ble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m 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Stat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eme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nt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453240" y="2232000"/>
            <a:ext cx="1058760" cy="115200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 flipH="1">
            <a:off x="547560" y="2232000"/>
            <a:ext cx="604440" cy="549360"/>
          </a:xfrm>
          <a:prstGeom prst="rect">
            <a:avLst/>
          </a:prstGeom>
          <a:ln>
            <a:noFill/>
          </a:ln>
        </p:spPr>
      </p:pic>
      <p:sp>
        <p:nvSpPr>
          <p:cNvPr id="174" name="TextShape 2"/>
          <p:cNvSpPr txBox="1"/>
          <p:nvPr/>
        </p:nvSpPr>
        <p:spPr>
          <a:xfrm>
            <a:off x="216000" y="779040"/>
            <a:ext cx="6048000" cy="876960"/>
          </a:xfrm>
          <a:prstGeom prst="rect">
            <a:avLst/>
          </a:prstGeom>
          <a:noFill/>
          <a:ln w="19080">
            <a:solidFill>
              <a:srgbClr val="00a65d"/>
            </a:solidFill>
            <a:round/>
          </a:ln>
        </p:spPr>
        <p:txBody>
          <a:bodyPr lIns="99360" rIns="99360" tIns="54360" bIns="54360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69a2e"/>
                </a:solidFill>
                <a:latin typeface="Arial"/>
              </a:rPr>
              <a:t>Abundance of parallel hardware</a:t>
            </a:r>
            <a:r>
              <a:rPr b="0" lang="en-GB" sz="1800" spc="-1" strike="noStrike">
                <a:latin typeface="Arial"/>
              </a:rPr>
              <a:t> across the whole spectrum of computing systems (from small </a:t>
            </a:r>
            <a:r>
              <a:rPr b="0" lang="en-GB" sz="1800" spc="-1" strike="noStrike">
                <a:latin typeface="Arial"/>
              </a:rPr>
              <a:t>embedded devices to warehouse-scale server farms)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5" name="TextShape 3"/>
          <p:cNvSpPr txBox="1"/>
          <p:nvPr/>
        </p:nvSpPr>
        <p:spPr>
          <a:xfrm>
            <a:off x="1800000" y="2381760"/>
            <a:ext cx="8064000" cy="930240"/>
          </a:xfrm>
          <a:prstGeom prst="rect">
            <a:avLst/>
          </a:prstGeom>
          <a:noFill/>
          <a:ln w="19080">
            <a:solidFill>
              <a:srgbClr val="ed1c24"/>
            </a:solidFill>
            <a:round/>
          </a:ln>
        </p:spPr>
        <p:txBody>
          <a:bodyPr lIns="99360" rIns="99360" tIns="54360" bIns="54360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Dif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fic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ult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y 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of 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ma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nu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al 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par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all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el 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pr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og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ra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m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mi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ng</a:t>
            </a:r>
            <a:r>
              <a:rPr b="0" lang="en-GB" sz="1800" spc="-1" strike="noStrike">
                <a:solidFill>
                  <a:srgbClr val="f10d0c"/>
                </a:solidFill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(re</a:t>
            </a:r>
            <a:r>
              <a:rPr b="0" lang="en-GB" sz="1800" spc="-1" strike="noStrike">
                <a:latin typeface="Arial"/>
              </a:rPr>
              <a:t>qui</a:t>
            </a:r>
            <a:r>
              <a:rPr b="0" lang="en-GB" sz="1800" spc="-1" strike="noStrike">
                <a:latin typeface="Arial"/>
              </a:rPr>
              <a:t>res </a:t>
            </a:r>
            <a:r>
              <a:rPr b="0" lang="en-GB" sz="1800" spc="-1" strike="noStrike">
                <a:latin typeface="Arial"/>
              </a:rPr>
              <a:t>ap</a:t>
            </a:r>
            <a:r>
              <a:rPr b="0" lang="en-GB" sz="1800" spc="-1" strike="noStrike">
                <a:latin typeface="Arial"/>
              </a:rPr>
              <a:t>plic</a:t>
            </a:r>
            <a:r>
              <a:rPr b="0" lang="en-GB" sz="1800" spc="-1" strike="noStrike">
                <a:latin typeface="Arial"/>
              </a:rPr>
              <a:t>atio</a:t>
            </a:r>
            <a:r>
              <a:rPr b="0" lang="en-GB" sz="1800" spc="-1" strike="noStrike">
                <a:latin typeface="Arial"/>
              </a:rPr>
              <a:t>n </a:t>
            </a:r>
            <a:r>
              <a:rPr b="0" lang="en-GB" sz="1800" spc="-1" strike="noStrike">
                <a:latin typeface="Arial"/>
              </a:rPr>
              <a:t>do</a:t>
            </a:r>
            <a:r>
              <a:rPr b="0" lang="en-GB" sz="1800" spc="-1" strike="noStrike">
                <a:latin typeface="Arial"/>
              </a:rPr>
              <a:t>mai</a:t>
            </a:r>
            <a:r>
              <a:rPr b="0" lang="en-GB" sz="1800" spc="-1" strike="noStrike">
                <a:latin typeface="Arial"/>
              </a:rPr>
              <a:t>n </a:t>
            </a:r>
            <a:r>
              <a:rPr b="0" lang="en-GB" sz="1800" spc="-1" strike="noStrike">
                <a:latin typeface="Arial"/>
              </a:rPr>
              <a:t>kno</a:t>
            </a:r>
            <a:r>
              <a:rPr b="0" lang="en-GB" sz="1800" spc="-1" strike="noStrike">
                <a:latin typeface="Arial"/>
              </a:rPr>
              <a:t>wle</a:t>
            </a:r>
            <a:r>
              <a:rPr b="0" lang="en-GB" sz="1800" spc="-1" strike="noStrike">
                <a:latin typeface="Arial"/>
              </a:rPr>
              <a:t>dg</a:t>
            </a:r>
            <a:r>
              <a:rPr b="0" lang="en-GB" sz="1800" spc="-1" strike="noStrike">
                <a:latin typeface="Arial"/>
              </a:rPr>
              <a:t>e, </a:t>
            </a:r>
            <a:r>
              <a:rPr b="0" lang="en-GB" sz="1800" spc="-1" strike="noStrike">
                <a:latin typeface="Arial"/>
              </a:rPr>
              <a:t>par</a:t>
            </a:r>
            <a:r>
              <a:rPr b="0" lang="en-GB" sz="1800" spc="-1" strike="noStrike">
                <a:latin typeface="Arial"/>
              </a:rPr>
              <a:t>alle</a:t>
            </a:r>
            <a:r>
              <a:rPr b="0" lang="en-GB" sz="1800" spc="-1" strike="noStrike">
                <a:latin typeface="Arial"/>
              </a:rPr>
              <a:t>ll </a:t>
            </a:r>
            <a:r>
              <a:rPr b="0" lang="en-GB" sz="1800" spc="-1" strike="noStrike">
                <a:latin typeface="Arial"/>
              </a:rPr>
              <a:t>pro</a:t>
            </a:r>
            <a:r>
              <a:rPr b="0" lang="en-GB" sz="1800" spc="-1" strike="noStrike">
                <a:latin typeface="Arial"/>
              </a:rPr>
              <a:t>gra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min</a:t>
            </a:r>
            <a:r>
              <a:rPr b="0" lang="en-GB" sz="1800" spc="-1" strike="noStrike">
                <a:latin typeface="Arial"/>
              </a:rPr>
              <a:t>g </a:t>
            </a:r>
            <a:r>
              <a:rPr b="0" lang="en-GB" sz="1800" spc="-1" strike="noStrike">
                <a:latin typeface="Arial"/>
              </a:rPr>
              <a:t>skil</a:t>
            </a:r>
            <a:r>
              <a:rPr b="0" lang="en-GB" sz="1800" spc="-1" strike="noStrike">
                <a:latin typeface="Arial"/>
              </a:rPr>
              <a:t>ls </a:t>
            </a:r>
            <a:r>
              <a:rPr b="0" lang="en-GB" sz="1800" spc="-1" strike="noStrike">
                <a:latin typeface="Arial"/>
              </a:rPr>
              <a:t>(sy</a:t>
            </a:r>
            <a:r>
              <a:rPr b="0" lang="en-GB" sz="1800" spc="-1" strike="noStrike">
                <a:latin typeface="Arial"/>
              </a:rPr>
              <a:t>nch</a:t>
            </a:r>
            <a:r>
              <a:rPr b="0" lang="en-GB" sz="1800" spc="-1" strike="noStrike">
                <a:latin typeface="Arial"/>
              </a:rPr>
              <a:t>ron</a:t>
            </a:r>
            <a:r>
              <a:rPr b="0" lang="en-GB" sz="1800" spc="-1" strike="noStrike">
                <a:latin typeface="Arial"/>
              </a:rPr>
              <a:t>isat</a:t>
            </a:r>
            <a:r>
              <a:rPr b="0" lang="en-GB" sz="1800" spc="-1" strike="noStrike">
                <a:latin typeface="Arial"/>
              </a:rPr>
              <a:t>ion, </a:t>
            </a:r>
            <a:r>
              <a:rPr b="0" lang="en-GB" sz="1800" spc="-1" strike="noStrike">
                <a:latin typeface="Arial"/>
              </a:rPr>
              <a:t>de</a:t>
            </a:r>
            <a:r>
              <a:rPr b="0" lang="en-GB" sz="1800" spc="-1" strike="noStrike">
                <a:latin typeface="Arial"/>
              </a:rPr>
              <a:t>adl</a:t>
            </a:r>
            <a:r>
              <a:rPr b="0" lang="en-GB" sz="1800" spc="-1" strike="noStrike">
                <a:latin typeface="Arial"/>
              </a:rPr>
              <a:t>ock</a:t>
            </a:r>
            <a:r>
              <a:rPr b="0" lang="en-GB" sz="1800" spc="-1" strike="noStrike">
                <a:latin typeface="Arial"/>
              </a:rPr>
              <a:t>s, </a:t>
            </a:r>
            <a:r>
              <a:rPr b="0" lang="en-GB" sz="1800" spc="-1" strike="noStrike">
                <a:latin typeface="Arial"/>
              </a:rPr>
              <a:t>rac</a:t>
            </a:r>
            <a:r>
              <a:rPr b="0" lang="en-GB" sz="1800" spc="-1" strike="noStrike">
                <a:latin typeface="Arial"/>
              </a:rPr>
              <a:t>e </a:t>
            </a:r>
            <a:r>
              <a:rPr b="0" lang="en-GB" sz="1800" spc="-1" strike="noStrike">
                <a:latin typeface="Arial"/>
              </a:rPr>
              <a:t>con</a:t>
            </a:r>
            <a:r>
              <a:rPr b="0" lang="en-GB" sz="1800" spc="-1" strike="noStrike">
                <a:latin typeface="Arial"/>
              </a:rPr>
              <a:t>diti</a:t>
            </a:r>
            <a:r>
              <a:rPr b="0" lang="en-GB" sz="1800" spc="-1" strike="noStrike">
                <a:latin typeface="Arial"/>
              </a:rPr>
              <a:t>ons</a:t>
            </a:r>
            <a:r>
              <a:rPr b="0" lang="en-GB" sz="1800" spc="-1" strike="noStrike">
                <a:latin typeface="Arial"/>
              </a:rPr>
              <a:t>, </a:t>
            </a:r>
            <a:r>
              <a:rPr b="0" lang="en-GB" sz="1800" spc="-1" strike="noStrike">
                <a:latin typeface="Arial"/>
              </a:rPr>
              <a:t>etc</a:t>
            </a:r>
            <a:r>
              <a:rPr b="0" lang="en-GB" sz="1800" spc="-1" strike="noStrike">
                <a:latin typeface="Arial"/>
              </a:rPr>
              <a:t>.), </a:t>
            </a:r>
            <a:r>
              <a:rPr b="0" lang="en-GB" sz="1800" spc="-1" strike="noStrike">
                <a:latin typeface="Arial"/>
              </a:rPr>
              <a:t>kno</a:t>
            </a:r>
            <a:r>
              <a:rPr b="0" lang="en-GB" sz="1800" spc="-1" strike="noStrike">
                <a:latin typeface="Arial"/>
              </a:rPr>
              <a:t>wle</a:t>
            </a:r>
            <a:r>
              <a:rPr b="0" lang="en-GB" sz="1800" spc="-1" strike="noStrike">
                <a:latin typeface="Arial"/>
              </a:rPr>
              <a:t>dg</a:t>
            </a:r>
            <a:r>
              <a:rPr b="0" lang="en-GB" sz="1800" spc="-1" strike="noStrike">
                <a:latin typeface="Arial"/>
              </a:rPr>
              <a:t>e </a:t>
            </a:r>
            <a:r>
              <a:rPr b="0" lang="en-GB" sz="1800" spc="-1" strike="noStrike">
                <a:latin typeface="Arial"/>
              </a:rPr>
              <a:t>of </a:t>
            </a:r>
            <a:r>
              <a:rPr b="0" lang="en-GB" sz="1800" spc="-1" strike="noStrike">
                <a:latin typeface="Arial"/>
              </a:rPr>
              <a:t>exa</a:t>
            </a:r>
            <a:r>
              <a:rPr b="0" lang="en-GB" sz="1800" spc="-1" strike="noStrike">
                <a:latin typeface="Arial"/>
              </a:rPr>
              <a:t>ct </a:t>
            </a:r>
            <a:r>
              <a:rPr b="0" lang="en-GB" sz="1800" spc="-1" strike="noStrike">
                <a:latin typeface="Arial"/>
              </a:rPr>
              <a:t>fra</a:t>
            </a:r>
            <a:r>
              <a:rPr b="0" lang="en-GB" sz="1800" spc="-1" strike="noStrike">
                <a:latin typeface="Arial"/>
              </a:rPr>
              <a:t>me</a:t>
            </a:r>
            <a:r>
              <a:rPr b="0" lang="en-GB" sz="1800" spc="-1" strike="noStrike">
                <a:latin typeface="Arial"/>
              </a:rPr>
              <a:t>wor</a:t>
            </a:r>
            <a:r>
              <a:rPr b="0" lang="en-GB" sz="1800" spc="-1" strike="noStrike">
                <a:latin typeface="Arial"/>
              </a:rPr>
              <a:t>ks </a:t>
            </a:r>
            <a:r>
              <a:rPr b="0" lang="en-GB" sz="1800" spc="-1" strike="noStrike">
                <a:latin typeface="Arial"/>
              </a:rPr>
              <a:t>(O</a:t>
            </a:r>
            <a:r>
              <a:rPr b="0" lang="en-GB" sz="1800" spc="-1" strike="noStrike">
                <a:latin typeface="Arial"/>
              </a:rPr>
              <a:t>pe</a:t>
            </a:r>
            <a:r>
              <a:rPr b="0" lang="en-GB" sz="1800" spc="-1" strike="noStrike">
                <a:latin typeface="Arial"/>
              </a:rPr>
              <a:t>nM</a:t>
            </a:r>
            <a:r>
              <a:rPr b="0" lang="en-GB" sz="1800" spc="-1" strike="noStrike">
                <a:latin typeface="Arial"/>
              </a:rPr>
              <a:t>P, </a:t>
            </a:r>
            <a:r>
              <a:rPr b="0" lang="en-GB" sz="1800" spc="-1" strike="noStrike">
                <a:latin typeface="Arial"/>
              </a:rPr>
              <a:t>MP</a:t>
            </a:r>
            <a:r>
              <a:rPr b="0" lang="en-GB" sz="1800" spc="-1" strike="noStrike">
                <a:latin typeface="Arial"/>
              </a:rPr>
              <a:t>I, </a:t>
            </a:r>
            <a:r>
              <a:rPr b="0" lang="en-GB" sz="1800" spc="-1" strike="noStrike">
                <a:latin typeface="Arial"/>
              </a:rPr>
              <a:t>etc</a:t>
            </a:r>
            <a:r>
              <a:rPr b="0" lang="en-GB" sz="1800" spc="-1" strike="noStrike">
                <a:latin typeface="Arial"/>
              </a:rPr>
              <a:t>.)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3"/>
          <a:stretch/>
        </p:blipFill>
        <p:spPr>
          <a:xfrm>
            <a:off x="6451200" y="576000"/>
            <a:ext cx="1800000" cy="137988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4"/>
          <a:stretch/>
        </p:blipFill>
        <p:spPr>
          <a:xfrm>
            <a:off x="8280000" y="674640"/>
            <a:ext cx="1656000" cy="110340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5"/>
          <a:stretch/>
        </p:blipFill>
        <p:spPr>
          <a:xfrm>
            <a:off x="7992000" y="3888000"/>
            <a:ext cx="1709640" cy="1495800"/>
          </a:xfrm>
          <a:prstGeom prst="rect">
            <a:avLst/>
          </a:prstGeom>
          <a:ln>
            <a:noFill/>
          </a:ln>
        </p:spPr>
      </p:pic>
      <p:sp>
        <p:nvSpPr>
          <p:cNvPr id="179" name="TextShape 4"/>
          <p:cNvSpPr txBox="1"/>
          <p:nvPr/>
        </p:nvSpPr>
        <p:spPr>
          <a:xfrm>
            <a:off x="864000" y="4248000"/>
            <a:ext cx="7200000" cy="703800"/>
          </a:xfrm>
          <a:prstGeom prst="rect">
            <a:avLst/>
          </a:prstGeom>
          <a:noFill/>
          <a:ln w="19080">
            <a:solidFill>
              <a:srgbClr val="ed1c24"/>
            </a:solidFill>
            <a:round/>
          </a:ln>
        </p:spPr>
        <p:txBody>
          <a:bodyPr lIns="99360" rIns="99360" tIns="54360" bIns="54360">
            <a:spAutoFit/>
          </a:bodyPr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A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u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t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o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m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a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t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i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c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p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a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r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a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l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l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e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l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i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s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a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t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i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o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n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t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o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o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l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s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a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r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e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c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o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n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s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e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r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v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a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t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i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v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e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a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n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d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l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i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m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i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t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e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d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r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b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x</a:t>
            </a:r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v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b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r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m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0" y="39960"/>
            <a:ext cx="10080000" cy="68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Intel C/C++ Compiler optimisation report parsing and analysis problems</a:t>
            </a:r>
            <a:endParaRPr b="0" lang="en-GB" sz="2400" spc="-1" strike="noStrike">
              <a:latin typeface="Arial"/>
            </a:endParaRPr>
          </a:p>
        </p:txBody>
      </p:sp>
      <p:graphicFrame>
        <p:nvGraphicFramePr>
          <p:cNvPr id="432" name="Table 2"/>
          <p:cNvGraphicFramePr/>
          <p:nvPr/>
        </p:nvGraphicFramePr>
        <p:xfrm>
          <a:off x="1857600" y="3940560"/>
          <a:ext cx="6441840" cy="1360440"/>
        </p:xfrm>
        <a:graphic>
          <a:graphicData uri="http://schemas.openxmlformats.org/drawingml/2006/table">
            <a:tbl>
              <a:tblPr/>
              <a:tblGrid>
                <a:gridCol w="2197440"/>
                <a:gridCol w="2640960"/>
                <a:gridCol w="1603800"/>
              </a:tblGrid>
              <a:tr h="349920">
                <a:tc gridSpan="3"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800" spc="-1" strike="noStrike">
                          <a:latin typeface="Arial"/>
                        </a:rPr>
                        <a:t>Machine Learning Parallelisability Labels </a:t>
                      </a:r>
                      <a:r>
                        <a:rPr b="1" lang="en-GB" sz="1800" spc="-1" strike="noStrike">
                          <a:latin typeface="Arial"/>
                        </a:rPr>
                        <a:t>(</a:t>
                      </a:r>
                      <a:r>
                        <a:rPr b="1" lang="en-GB" sz="1800" spc="-1" strike="noStrike">
                          <a:latin typeface="Arial"/>
                        </a:rPr>
                        <a:t>Parallelisible</a:t>
                      </a:r>
                      <a:r>
                        <a:rPr b="1" lang="en-GB" sz="1800" spc="-1" strike="noStrike">
                          <a:latin typeface="Arial"/>
                        </a:rPr>
                        <a:t>/</a:t>
                      </a:r>
                      <a:r>
                        <a:rPr b="1" lang="en-GB" sz="1800" spc="-1" strike="noStrike">
                          <a:latin typeface="Arial"/>
                        </a:rPr>
                        <a:t>Non-Parallellelisible</a:t>
                      </a:r>
                      <a:r>
                        <a:rPr b="1" lang="en-GB" sz="1800" spc="-1" strike="noStrike">
                          <a:latin typeface="Arial"/>
                        </a:rPr>
                        <a:t>)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24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OMP+MANUAL+ICC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MANUAL+ICC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200" spc="-1" strike="noStrike">
                          <a:latin typeface="Arial"/>
                        </a:rPr>
                        <a:t>ICC</a:t>
                      </a:r>
                      <a:endParaRPr b="1" lang="en-GB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lnB w="720">
                      <a:solidFill>
                        <a:srgbClr val="2a6099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21600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1145</a:t>
                      </a:r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/ </a:t>
                      </a:r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430</a:t>
                      </a:r>
                      <a:endParaRPr b="1" lang="en-GB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729fc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1051</a:t>
                      </a:r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/ </a:t>
                      </a:r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524</a:t>
                      </a:r>
                      <a:endParaRPr b="1" lang="en-GB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729fc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962</a:t>
                      </a:r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/ </a:t>
                      </a:r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613</a:t>
                      </a:r>
                      <a:endParaRPr b="1" lang="en-GB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2a6099"/>
                      </a:solidFill>
                    </a:lnL>
                    <a:lnR w="720">
                      <a:solidFill>
                        <a:srgbClr val="2a6099"/>
                      </a:solidFill>
                    </a:lnR>
                    <a:lnT w="720">
                      <a:solidFill>
                        <a:srgbClr val="2a6099"/>
                      </a:solidFill>
                    </a:lnT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433" name="TextShape 3"/>
          <p:cNvSpPr txBox="1"/>
          <p:nvPr/>
        </p:nvSpPr>
        <p:spPr>
          <a:xfrm>
            <a:off x="576000" y="936000"/>
            <a:ext cx="9072000" cy="1950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  <a:ea typeface="Noto Sans CJK SC Regular"/>
              </a:rPr>
              <a:t>Intel Compiler uses cost model to decide on how to process parallelisible loops and loop nests (parallelise, vectorise, generate memset/memcpy, leave sequential)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  <a:ea typeface="Noto Sans CJK SC Regular"/>
              </a:rPr>
              <a:t>Has been vectorised != absence of parallelisation restricting dependencies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  <a:ea typeface="Noto Sans CJK SC Regular"/>
              </a:rPr>
              <a:t>A set of transformations applied in order to enable loop parallelisation (loop distribution, fusion, tiling, collapsing, interchange, etc.)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  <a:ea typeface="Noto Sans CJK SC Regular"/>
              </a:rPr>
              <a:t>Loop eliminations (unrolling, inlining, 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0" y="0"/>
            <a:ext cx="10080000" cy="5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GB" sz="2800" spc="-1" strike="noStrike">
                <a:latin typeface="Arial"/>
              </a:rPr>
              <a:t>Seoul National University NAS Parallel Benchmarks</a:t>
            </a:r>
            <a:endParaRPr b="1" lang="en-GB" sz="2800" spc="-1" strike="noStrike">
              <a:latin typeface="Arial"/>
            </a:endParaRPr>
          </a:p>
        </p:txBody>
      </p:sp>
      <p:graphicFrame>
        <p:nvGraphicFramePr>
          <p:cNvPr id="435" name="Table 2"/>
          <p:cNvGraphicFramePr/>
          <p:nvPr/>
        </p:nvGraphicFramePr>
        <p:xfrm>
          <a:off x="144000" y="555840"/>
          <a:ext cx="9743760" cy="5091480"/>
        </p:xfrm>
        <a:graphic>
          <a:graphicData uri="http://schemas.openxmlformats.org/drawingml/2006/table">
            <a:tbl>
              <a:tblPr/>
              <a:tblGrid>
                <a:gridCol w="1252440"/>
                <a:gridCol w="4334760"/>
                <a:gridCol w="1194480"/>
                <a:gridCol w="839520"/>
                <a:gridCol w="1211040"/>
                <a:gridCol w="911880"/>
              </a:tblGrid>
              <a:tr h="381240">
                <a:tc rowSpan="2"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Benchmarks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rowSpan="2"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Brief Description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rowSpan="2"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Benchmark Parallelisability</a:t>
                      </a:r>
                      <a:endParaRPr b="1" lang="en-GB" sz="1000" spc="-1" strike="noStrike">
                        <a:latin typeface="Arial"/>
                      </a:endParaRPr>
                    </a:p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(</a:t>
                      </a:r>
                      <a:r>
                        <a:rPr b="1" lang="en-GB" sz="1000" spc="-1" strike="noStrike">
                          <a:latin typeface="Arial"/>
                        </a:rPr>
                        <a:t>ICC+OMP</a:t>
                      </a:r>
                      <a:r>
                        <a:rPr b="1" lang="en-GB" sz="1000" spc="-1" strike="noStrike">
                          <a:latin typeface="Arial"/>
                        </a:rPr>
                        <a:t>/</a:t>
                      </a:r>
                      <a:r>
                        <a:rPr b="1" lang="en-GB" sz="1000" spc="-1" strike="noStrike">
                          <a:latin typeface="Arial"/>
                        </a:rPr>
                        <a:t>ICC</a:t>
                      </a:r>
                      <a:r>
                        <a:rPr b="1" lang="en-GB" sz="1000" spc="-1" strike="noStrike">
                          <a:latin typeface="Arial"/>
                        </a:rPr>
                        <a:t>)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rowSpan="2"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Loops Number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gridSpan="2"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Loops Nature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37840">
                <a:tc v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v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v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v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OMP+</a:t>
                      </a:r>
                      <a:endParaRPr b="1" lang="en-GB" sz="1000" spc="-1" strike="noStrike">
                        <a:latin typeface="Arial"/>
                      </a:endParaRPr>
                    </a:p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ICC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latin typeface="Arial"/>
                        </a:rPr>
                        <a:t>ICC</a:t>
                      </a:r>
                      <a:endParaRPr b="1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66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800" spc="-1" strike="noStrike">
                          <a:latin typeface="Arial"/>
                        </a:rPr>
                        <a:t>BT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rowSpan="3"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800" spc="-1" strike="noStrike">
                          <a:latin typeface="Arial"/>
                        </a:rPr>
                        <a:t>Mostly all loops are parallelisible by Intel Compiler. </a:t>
                      </a:r>
                      <a:r>
                        <a:rPr b="0" lang="en-GB" sz="1800" spc="-1" strike="noStrike">
                          <a:latin typeface="Arial"/>
                        </a:rPr>
                        <a:t>Multidimensional arrays with parallel access patterns. 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79%</a:t>
                      </a:r>
                      <a:r>
                        <a:rPr b="0" lang="en-GB" sz="1800" spc="-1" strike="noStrike">
                          <a:latin typeface="Arial"/>
                        </a:rPr>
                        <a:t> / </a:t>
                      </a:r>
                      <a:r>
                        <a:rPr b="0" lang="en-GB" sz="1800" spc="-1" strike="noStrike">
                          <a:latin typeface="Arial"/>
                        </a:rPr>
                        <a:t>69%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190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150</a:t>
                      </a:r>
                      <a:r>
                        <a:rPr b="0" lang="en-GB" sz="1800" spc="-1" strike="noStrike">
                          <a:latin typeface="Arial"/>
                        </a:rPr>
                        <a:t> / </a:t>
                      </a:r>
                      <a:r>
                        <a:rPr b="0" lang="en-GB" sz="1800" spc="-1" strike="noStrike">
                          <a:latin typeface="Arial"/>
                        </a:rPr>
                        <a:t>30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131 </a:t>
                      </a:r>
                      <a:r>
                        <a:rPr b="0" lang="en-GB" sz="1800" spc="-1" strike="noStrike">
                          <a:latin typeface="Arial"/>
                        </a:rPr>
                        <a:t>/ </a:t>
                      </a:r>
                      <a:r>
                        <a:rPr b="0" lang="en-GB" sz="1800" spc="-1" strike="noStrike">
                          <a:latin typeface="Arial"/>
                        </a:rPr>
                        <a:t>59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566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800" spc="-1" strike="noStrike">
                          <a:latin typeface="Arial"/>
                        </a:rPr>
                        <a:t>SP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 v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83%</a:t>
                      </a:r>
                      <a:r>
                        <a:rPr b="0" lang="en-GB" sz="1800" spc="-1" strike="noStrike">
                          <a:latin typeface="Arial"/>
                        </a:rPr>
                        <a:t> / </a:t>
                      </a:r>
                      <a:r>
                        <a:rPr b="0" lang="en-GB" sz="1800" spc="-1" strike="noStrike">
                          <a:latin typeface="Arial"/>
                        </a:rPr>
                        <a:t>77%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259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217 </a:t>
                      </a:r>
                      <a:r>
                        <a:rPr b="0" lang="en-GB" sz="1800" spc="-1" strike="noStrike">
                          <a:latin typeface="Arial"/>
                        </a:rPr>
                        <a:t>/ </a:t>
                      </a:r>
                      <a:r>
                        <a:rPr b="0" lang="en-GB" sz="1800" spc="-1" strike="noStrike">
                          <a:latin typeface="Arial"/>
                        </a:rPr>
                        <a:t>42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200 </a:t>
                      </a:r>
                      <a:r>
                        <a:rPr b="0" lang="en-GB" sz="1800" spc="-1" strike="noStrike">
                          <a:latin typeface="Arial"/>
                        </a:rPr>
                        <a:t>/ </a:t>
                      </a:r>
                      <a:r>
                        <a:rPr b="0" lang="en-GB" sz="1800" spc="-1" strike="noStrike">
                          <a:latin typeface="Arial"/>
                        </a:rPr>
                        <a:t>59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66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800" spc="-1" strike="noStrike">
                          <a:latin typeface="Arial"/>
                        </a:rPr>
                        <a:t>LU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v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79%</a:t>
                      </a:r>
                      <a:r>
                        <a:rPr b="0" lang="en-GB" sz="1800" spc="-1" strike="noStrike">
                          <a:latin typeface="Arial"/>
                        </a:rPr>
                        <a:t> / </a:t>
                      </a:r>
                      <a:r>
                        <a:rPr b="0" lang="en-GB" sz="1800" spc="-1" strike="noStrike">
                          <a:latin typeface="Arial"/>
                        </a:rPr>
                        <a:t>68%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207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164 </a:t>
                      </a:r>
                      <a:r>
                        <a:rPr b="0" lang="en-GB" sz="1800" spc="-1" strike="noStrike">
                          <a:latin typeface="Arial"/>
                        </a:rPr>
                        <a:t>/ </a:t>
                      </a:r>
                      <a:r>
                        <a:rPr b="0" lang="en-GB" sz="1800" spc="-1" strike="noStrike">
                          <a:latin typeface="Arial"/>
                        </a:rPr>
                        <a:t>43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141 </a:t>
                      </a:r>
                      <a:r>
                        <a:rPr b="0" lang="en-GB" sz="1800" spc="-1" strike="noStrike">
                          <a:latin typeface="Arial"/>
                        </a:rPr>
                        <a:t>/ </a:t>
                      </a:r>
                      <a:r>
                        <a:rPr b="0" lang="en-GB" sz="1800" spc="-1" strike="noStrike">
                          <a:latin typeface="Arial"/>
                        </a:rPr>
                        <a:t>64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11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800" spc="-1" strike="noStrike">
                          <a:latin typeface="Arial"/>
                        </a:rPr>
                        <a:t>CG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800" spc="-1" strike="noStrike">
                          <a:latin typeface="Arial"/>
                        </a:rPr>
                        <a:t>Half of the benchmark are parallelisible reductions (even without OpenMP compiler hints), </a:t>
                      </a:r>
                      <a:r>
                        <a:rPr b="0" lang="en-GB" sz="1800" spc="-1" strike="noStrike">
                          <a:latin typeface="Arial"/>
                        </a:rPr>
                        <a:t>the other half are 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61%</a:t>
                      </a:r>
                      <a:r>
                        <a:rPr b="0" lang="en-GB" sz="1800" spc="-1" strike="noStrike">
                          <a:latin typeface="Arial"/>
                        </a:rPr>
                        <a:t> / </a:t>
                      </a:r>
                      <a:r>
                        <a:rPr b="0" lang="en-GB" sz="1800" spc="-1" strike="noStrike">
                          <a:latin typeface="Arial"/>
                        </a:rPr>
                        <a:t>59%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47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29 </a:t>
                      </a:r>
                      <a:r>
                        <a:rPr b="0" lang="en-GB" sz="1800" spc="-1" strike="noStrike">
                          <a:latin typeface="Arial"/>
                        </a:rPr>
                        <a:t>/ </a:t>
                      </a:r>
                      <a:r>
                        <a:rPr b="0" lang="en-GB" sz="1800" spc="-1" strike="noStrike">
                          <a:latin typeface="Arial"/>
                        </a:rPr>
                        <a:t>18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28 </a:t>
                      </a:r>
                      <a:r>
                        <a:rPr b="0" lang="en-GB" sz="1800" spc="-1" strike="noStrike">
                          <a:latin typeface="Arial"/>
                        </a:rPr>
                        <a:t>/ </a:t>
                      </a:r>
                      <a:r>
                        <a:rPr b="0" lang="en-GB" sz="1800" spc="-1" strike="noStrike">
                          <a:latin typeface="Arial"/>
                        </a:rPr>
                        <a:t>19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66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800" spc="-1" strike="noStrike">
                          <a:latin typeface="Arial"/>
                        </a:rPr>
                        <a:t>EP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800" spc="-1" strike="noStrike">
                          <a:latin typeface="Arial"/>
                        </a:rPr>
                        <a:t>Small</a:t>
                      </a:r>
                      <a:r>
                        <a:rPr b="0" lang="en-GB" sz="1800" spc="-1" strike="noStrike">
                          <a:latin typeface="Arial"/>
                        </a:rPr>
                        <a:t>, </a:t>
                      </a:r>
                      <a:r>
                        <a:rPr b="0" lang="en-GB" sz="1800" spc="-1" strike="noStrike">
                          <a:latin typeface="Arial"/>
                        </a:rPr>
                        <a:t>nothi</a:t>
                      </a:r>
                      <a:r>
                        <a:rPr b="0" lang="en-GB" sz="1800" spc="-1" strike="noStrike">
                          <a:latin typeface="Arial"/>
                        </a:rPr>
                        <a:t>ng </a:t>
                      </a:r>
                      <a:r>
                        <a:rPr b="0" lang="en-GB" sz="1800" spc="-1" strike="noStrike">
                          <a:latin typeface="Arial"/>
                        </a:rPr>
                        <a:t>intere</a:t>
                      </a:r>
                      <a:r>
                        <a:rPr b="0" lang="en-GB" sz="1800" spc="-1" strike="noStrike">
                          <a:latin typeface="Arial"/>
                        </a:rPr>
                        <a:t>sting 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60%</a:t>
                      </a:r>
                      <a:r>
                        <a:rPr b="0" lang="en-GB" sz="1800" spc="-1" strike="noStrike">
                          <a:latin typeface="Arial"/>
                        </a:rPr>
                        <a:t> / </a:t>
                      </a:r>
                      <a:r>
                        <a:rPr b="0" lang="en-GB" sz="1800" spc="-1" strike="noStrike">
                          <a:latin typeface="Arial"/>
                        </a:rPr>
                        <a:t>50%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10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6 </a:t>
                      </a:r>
                      <a:r>
                        <a:rPr b="0" lang="en-GB" sz="1800" spc="-1" strike="noStrike">
                          <a:latin typeface="Arial"/>
                        </a:rPr>
                        <a:t>/ </a:t>
                      </a:r>
                      <a:r>
                        <a:rPr b="0" lang="en-GB" sz="1800" spc="-1" strike="noStrike">
                          <a:latin typeface="Arial"/>
                        </a:rPr>
                        <a:t>4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5 </a:t>
                      </a:r>
                      <a:r>
                        <a:rPr b="0" lang="en-GB" sz="1800" spc="-1" strike="noStrike">
                          <a:latin typeface="Arial"/>
                        </a:rPr>
                        <a:t>/ </a:t>
                      </a:r>
                      <a:r>
                        <a:rPr b="0" lang="en-GB" sz="1800" spc="-1" strike="noStrike">
                          <a:latin typeface="Arial"/>
                        </a:rPr>
                        <a:t>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203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800" spc="-1" strike="noStrike">
                          <a:latin typeface="Arial"/>
                        </a:rPr>
                        <a:t>IS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800" spc="-1" strike="noStrike">
                          <a:latin typeface="Arial"/>
                        </a:rPr>
                        <a:t>Mater</a:t>
                      </a:r>
                      <a:r>
                        <a:rPr b="0" lang="en-GB" sz="1800" spc="-1" strike="noStrike">
                          <a:latin typeface="Arial"/>
                        </a:rPr>
                        <a:t>ialisat</a:t>
                      </a:r>
                      <a:r>
                        <a:rPr b="0" lang="en-GB" sz="1800" spc="-1" strike="noStrike">
                          <a:latin typeface="Arial"/>
                        </a:rPr>
                        <a:t>ion of </a:t>
                      </a:r>
                      <a:r>
                        <a:rPr b="0" lang="en-GB" sz="1800" spc="-1" strike="noStrike">
                          <a:latin typeface="Arial"/>
                        </a:rPr>
                        <a:t>loop </a:t>
                      </a:r>
                      <a:r>
                        <a:rPr b="0" lang="en-GB" sz="1800" spc="-1" strike="noStrike">
                          <a:latin typeface="Arial"/>
                        </a:rPr>
                        <a:t>cross</a:t>
                      </a:r>
                      <a:r>
                        <a:rPr b="0" lang="en-GB" sz="1800" spc="-1" strike="noStrike">
                          <a:latin typeface="Arial"/>
                        </a:rPr>
                        <a:t>-</a:t>
                      </a:r>
                      <a:r>
                        <a:rPr b="0" lang="en-GB" sz="1800" spc="-1" strike="noStrike">
                          <a:latin typeface="Arial"/>
                        </a:rPr>
                        <a:t>iterati</a:t>
                      </a:r>
                      <a:r>
                        <a:rPr b="0" lang="en-GB" sz="1800" spc="-1" strike="noStrike">
                          <a:latin typeface="Arial"/>
                        </a:rPr>
                        <a:t>on </a:t>
                      </a:r>
                      <a:r>
                        <a:rPr b="0" lang="en-GB" sz="1800" spc="-1" strike="noStrike">
                          <a:latin typeface="Arial"/>
                        </a:rPr>
                        <a:t>depe</a:t>
                      </a:r>
                      <a:r>
                        <a:rPr b="0" lang="en-GB" sz="1800" spc="-1" strike="noStrike">
                          <a:latin typeface="Arial"/>
                        </a:rPr>
                        <a:t>nden</a:t>
                      </a:r>
                      <a:r>
                        <a:rPr b="0" lang="en-GB" sz="1800" spc="-1" strike="noStrike">
                          <a:latin typeface="Arial"/>
                        </a:rPr>
                        <a:t>cies </a:t>
                      </a:r>
                      <a:r>
                        <a:rPr b="0" lang="en-GB" sz="1800" spc="-1" strike="noStrike">
                          <a:latin typeface="Arial"/>
                        </a:rPr>
                        <a:t>depe</a:t>
                      </a:r>
                      <a:r>
                        <a:rPr b="0" lang="en-GB" sz="1800" spc="-1" strike="noStrike">
                          <a:latin typeface="Arial"/>
                        </a:rPr>
                        <a:t>nds </a:t>
                      </a:r>
                      <a:r>
                        <a:rPr b="0" lang="en-GB" sz="1800" spc="-1" strike="noStrike">
                          <a:latin typeface="Arial"/>
                        </a:rPr>
                        <a:t>on a </a:t>
                      </a:r>
                      <a:r>
                        <a:rPr b="0" lang="en-GB" sz="1800" spc="-1" strike="noStrike">
                          <a:latin typeface="Arial"/>
                        </a:rPr>
                        <a:t>dyna</a:t>
                      </a:r>
                      <a:r>
                        <a:rPr b="0" lang="en-GB" sz="1800" spc="-1" strike="noStrike">
                          <a:latin typeface="Arial"/>
                        </a:rPr>
                        <a:t>mic </a:t>
                      </a:r>
                      <a:r>
                        <a:rPr b="0" lang="en-GB" sz="1800" spc="-1" strike="noStrike">
                          <a:latin typeface="Arial"/>
                        </a:rPr>
                        <a:t>progr</a:t>
                      </a:r>
                      <a:r>
                        <a:rPr b="0" lang="en-GB" sz="1800" spc="-1" strike="noStrike">
                          <a:latin typeface="Arial"/>
                        </a:rPr>
                        <a:t>am </a:t>
                      </a:r>
                      <a:r>
                        <a:rPr b="0" lang="en-GB" sz="1800" spc="-1" strike="noStrike">
                          <a:latin typeface="Arial"/>
                        </a:rPr>
                        <a:t>prope</a:t>
                      </a:r>
                      <a:r>
                        <a:rPr b="0" lang="en-GB" sz="1800" spc="-1" strike="noStrike">
                          <a:latin typeface="Arial"/>
                        </a:rPr>
                        <a:t>rties. </a:t>
                      </a:r>
                      <a:r>
                        <a:rPr b="0" lang="en-GB" sz="1800" spc="-1" strike="noStrike">
                          <a:latin typeface="Arial"/>
                        </a:rPr>
                        <a:t>Progr</a:t>
                      </a:r>
                      <a:r>
                        <a:rPr b="0" lang="en-GB" sz="1800" spc="-1" strike="noStrike">
                          <a:latin typeface="Arial"/>
                        </a:rPr>
                        <a:t>amm</a:t>
                      </a:r>
                      <a:r>
                        <a:rPr b="0" lang="en-GB" sz="1800" spc="-1" strike="noStrike">
                          <a:latin typeface="Arial"/>
                        </a:rPr>
                        <a:t>er </a:t>
                      </a:r>
                      <a:r>
                        <a:rPr b="0" lang="en-GB" sz="1800" spc="-1" strike="noStrike">
                          <a:latin typeface="Arial"/>
                        </a:rPr>
                        <a:t>know</a:t>
                      </a:r>
                      <a:r>
                        <a:rPr b="0" lang="en-GB" sz="1800" spc="-1" strike="noStrike">
                          <a:latin typeface="Arial"/>
                        </a:rPr>
                        <a:t>s </a:t>
                      </a:r>
                      <a:r>
                        <a:rPr b="0" lang="en-GB" sz="1800" spc="-1" strike="noStrike">
                          <a:latin typeface="Arial"/>
                        </a:rPr>
                        <a:t>applic</a:t>
                      </a:r>
                      <a:r>
                        <a:rPr b="0" lang="en-GB" sz="1800" spc="-1" strike="noStrike">
                          <a:latin typeface="Arial"/>
                        </a:rPr>
                        <a:t>ation’</a:t>
                      </a:r>
                      <a:r>
                        <a:rPr b="0" lang="en-GB" sz="1800" spc="-1" strike="noStrike">
                          <a:latin typeface="Arial"/>
                        </a:rPr>
                        <a:t>s </a:t>
                      </a:r>
                      <a:r>
                        <a:rPr b="0" lang="en-GB" sz="1800" spc="-1" strike="noStrike">
                          <a:latin typeface="Arial"/>
                        </a:rPr>
                        <a:t>runti</a:t>
                      </a:r>
                      <a:r>
                        <a:rPr b="0" lang="en-GB" sz="1800" spc="-1" strike="noStrike">
                          <a:latin typeface="Arial"/>
                        </a:rPr>
                        <a:t>me </a:t>
                      </a:r>
                      <a:r>
                        <a:rPr b="0" lang="en-GB" sz="1800" spc="-1" strike="noStrike">
                          <a:latin typeface="Arial"/>
                        </a:rPr>
                        <a:t>beha</a:t>
                      </a:r>
                      <a:r>
                        <a:rPr b="0" lang="en-GB" sz="1800" spc="-1" strike="noStrike">
                          <a:latin typeface="Arial"/>
                        </a:rPr>
                        <a:t>vior </a:t>
                      </a:r>
                      <a:r>
                        <a:rPr b="0" lang="en-GB" sz="1800" spc="-1" strike="noStrike">
                          <a:latin typeface="Arial"/>
                        </a:rPr>
                        <a:t>and </a:t>
                      </a:r>
                      <a:r>
                        <a:rPr b="0" lang="en-GB" sz="1800" spc="-1" strike="noStrike">
                          <a:latin typeface="Arial"/>
                        </a:rPr>
                        <a:t>insert</a:t>
                      </a:r>
                      <a:r>
                        <a:rPr b="0" lang="en-GB" sz="1800" spc="-1" strike="noStrike">
                          <a:latin typeface="Arial"/>
                        </a:rPr>
                        <a:t>s </a:t>
                      </a:r>
                      <a:r>
                        <a:rPr b="0" lang="en-GB" sz="1800" spc="-1" strike="noStrike">
                          <a:latin typeface="Arial"/>
                        </a:rPr>
                        <a:t>Open</a:t>
                      </a:r>
                      <a:r>
                        <a:rPr b="0" lang="en-GB" sz="1800" spc="-1" strike="noStrike">
                          <a:latin typeface="Arial"/>
                        </a:rPr>
                        <a:t>MP </a:t>
                      </a:r>
                      <a:r>
                        <a:rPr b="0" lang="en-GB" sz="1800" spc="-1" strike="noStrike">
                          <a:latin typeface="Arial"/>
                        </a:rPr>
                        <a:t>prag</a:t>
                      </a:r>
                      <a:r>
                        <a:rPr b="0" lang="en-GB" sz="1800" spc="-1" strike="noStrike">
                          <a:latin typeface="Arial"/>
                        </a:rPr>
                        <a:t>mas, </a:t>
                      </a:r>
                      <a:r>
                        <a:rPr b="0" lang="en-GB" sz="1800" spc="-1" strike="noStrike">
                          <a:latin typeface="Arial"/>
                        </a:rPr>
                        <a:t>but </a:t>
                      </a:r>
                      <a:r>
                        <a:rPr b="0" lang="en-GB" sz="1800" spc="-1" strike="noStrike">
                          <a:latin typeface="Arial"/>
                        </a:rPr>
                        <a:t>comp</a:t>
                      </a:r>
                      <a:r>
                        <a:rPr b="0" lang="en-GB" sz="1800" spc="-1" strike="noStrike">
                          <a:latin typeface="Arial"/>
                        </a:rPr>
                        <a:t>iler </a:t>
                      </a:r>
                      <a:r>
                        <a:rPr b="0" lang="en-GB" sz="1800" spc="-1" strike="noStrike">
                          <a:latin typeface="Arial"/>
                        </a:rPr>
                        <a:t>has </a:t>
                      </a:r>
                      <a:r>
                        <a:rPr b="0" lang="en-GB" sz="1800" spc="-1" strike="noStrike">
                          <a:latin typeface="Arial"/>
                        </a:rPr>
                        <a:t>to be </a:t>
                      </a:r>
                      <a:r>
                        <a:rPr b="0" lang="en-GB" sz="1800" spc="-1" strike="noStrike">
                          <a:latin typeface="Arial"/>
                        </a:rPr>
                        <a:t>cons</a:t>
                      </a:r>
                      <a:r>
                        <a:rPr b="0" lang="en-GB" sz="1800" spc="-1" strike="noStrike">
                          <a:latin typeface="Arial"/>
                        </a:rPr>
                        <a:t>ervati</a:t>
                      </a:r>
                      <a:r>
                        <a:rPr b="0" lang="en-GB" sz="1800" spc="-1" strike="noStrike">
                          <a:latin typeface="Arial"/>
                        </a:rPr>
                        <a:t>ve.  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67%</a:t>
                      </a:r>
                      <a:r>
                        <a:rPr b="0" lang="en-GB" sz="1800" spc="-1" strike="noStrike">
                          <a:latin typeface="Arial"/>
                        </a:rPr>
                        <a:t> / </a:t>
                      </a:r>
                      <a:r>
                        <a:rPr b="0" lang="en-GB" sz="1800" spc="-1" strike="noStrike">
                          <a:latin typeface="Arial"/>
                        </a:rPr>
                        <a:t>43%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20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8 </a:t>
                      </a:r>
                      <a:r>
                        <a:rPr b="0" lang="en-GB" sz="1800" spc="-1" strike="noStrike">
                          <a:latin typeface="Arial"/>
                        </a:rPr>
                        <a:t>/ </a:t>
                      </a:r>
                      <a:r>
                        <a:rPr b="0" lang="en-GB" sz="1800" spc="-1" strike="noStrike">
                          <a:latin typeface="Arial"/>
                        </a:rPr>
                        <a:t>12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6 </a:t>
                      </a:r>
                      <a:r>
                        <a:rPr b="0" lang="en-GB" sz="1800" spc="-1" strike="noStrike">
                          <a:latin typeface="Arial"/>
                        </a:rPr>
                        <a:t>/ </a:t>
                      </a:r>
                      <a:r>
                        <a:rPr b="0" lang="en-GB" sz="1800" spc="-1" strike="noStrike">
                          <a:latin typeface="Arial"/>
                        </a:rPr>
                        <a:t>14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718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800" spc="-1" strike="noStrike">
                          <a:latin typeface="Arial"/>
                        </a:rPr>
                        <a:t>DC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29%</a:t>
                      </a:r>
                      <a:r>
                        <a:rPr b="0" lang="en-GB" sz="1800" spc="-1" strike="noStrike">
                          <a:latin typeface="Arial"/>
                        </a:rPr>
                        <a:t> / </a:t>
                      </a:r>
                      <a:r>
                        <a:rPr b="0" lang="en-GB" sz="1800" spc="-1" strike="noStrike">
                          <a:latin typeface="Arial"/>
                        </a:rPr>
                        <a:t>40%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105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30 </a:t>
                      </a:r>
                      <a:r>
                        <a:rPr b="0" lang="en-GB" sz="1800" spc="-1" strike="noStrike">
                          <a:latin typeface="Arial"/>
                        </a:rPr>
                        <a:t>/ </a:t>
                      </a:r>
                      <a:r>
                        <a:rPr b="0" lang="en-GB" sz="1800" spc="-1" strike="noStrike">
                          <a:latin typeface="Arial"/>
                        </a:rPr>
                        <a:t>75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21 </a:t>
                      </a:r>
                      <a:r>
                        <a:rPr b="0" lang="en-GB" sz="1800" spc="-1" strike="noStrike">
                          <a:latin typeface="Arial"/>
                        </a:rPr>
                        <a:t>/ </a:t>
                      </a:r>
                      <a:r>
                        <a:rPr b="0" lang="en-GB" sz="1800" spc="-1" strike="noStrike">
                          <a:latin typeface="Arial"/>
                        </a:rPr>
                        <a:t>84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718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800" spc="-1" strike="noStrike">
                          <a:latin typeface="Arial"/>
                        </a:rPr>
                        <a:t>FT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67%</a:t>
                      </a:r>
                      <a:r>
                        <a:rPr b="0" lang="en-GB" sz="1800" spc="-1" strike="noStrike">
                          <a:latin typeface="Arial"/>
                        </a:rPr>
                        <a:t> / </a:t>
                      </a:r>
                      <a:r>
                        <a:rPr b="0" lang="en-GB" sz="1800" spc="-1" strike="noStrike">
                          <a:latin typeface="Arial"/>
                        </a:rPr>
                        <a:t>43%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46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29 </a:t>
                      </a:r>
                      <a:r>
                        <a:rPr b="0" lang="en-GB" sz="1800" spc="-1" strike="noStrike">
                          <a:latin typeface="Arial"/>
                        </a:rPr>
                        <a:t>/ </a:t>
                      </a:r>
                      <a:r>
                        <a:rPr b="0" lang="en-GB" sz="1800" spc="-1" strike="noStrike">
                          <a:latin typeface="Arial"/>
                        </a:rPr>
                        <a:t>17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29 </a:t>
                      </a:r>
                      <a:r>
                        <a:rPr b="0" lang="en-GB" sz="1800" spc="-1" strike="noStrike">
                          <a:latin typeface="Arial"/>
                        </a:rPr>
                        <a:t>/ </a:t>
                      </a:r>
                      <a:r>
                        <a:rPr b="0" lang="en-GB" sz="1800" spc="-1" strike="noStrike">
                          <a:latin typeface="Arial"/>
                        </a:rPr>
                        <a:t>17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75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800" spc="-1" strike="noStrike">
                          <a:latin typeface="Arial"/>
                        </a:rPr>
                        <a:t>IS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40%</a:t>
                      </a:r>
                      <a:r>
                        <a:rPr b="0" lang="en-GB" sz="1800" spc="-1" strike="noStrike">
                          <a:latin typeface="Arial"/>
                        </a:rPr>
                        <a:t> / </a:t>
                      </a:r>
                      <a:r>
                        <a:rPr b="0" lang="en-GB" sz="1800" spc="-1" strike="noStrike">
                          <a:latin typeface="Arial"/>
                        </a:rPr>
                        <a:t>30%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20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8 </a:t>
                      </a:r>
                      <a:r>
                        <a:rPr b="0" lang="en-GB" sz="1800" spc="-1" strike="noStrike">
                          <a:latin typeface="Arial"/>
                        </a:rPr>
                        <a:t>/ </a:t>
                      </a:r>
                      <a:r>
                        <a:rPr b="0" lang="en-GB" sz="1800" spc="-1" strike="noStrike">
                          <a:latin typeface="Arial"/>
                        </a:rPr>
                        <a:t>12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6 </a:t>
                      </a:r>
                      <a:r>
                        <a:rPr b="0" lang="en-GB" sz="1800" spc="-1" strike="noStrike">
                          <a:latin typeface="Arial"/>
                        </a:rPr>
                        <a:t>/ </a:t>
                      </a:r>
                      <a:r>
                        <a:rPr b="0" lang="en-GB" sz="1800" spc="-1" strike="noStrike">
                          <a:latin typeface="Arial"/>
                        </a:rPr>
                        <a:t>14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754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800" spc="-1" strike="noStrike">
                          <a:latin typeface="Arial"/>
                        </a:rPr>
                        <a:t>MG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46%</a:t>
                      </a:r>
                      <a:r>
                        <a:rPr b="0" lang="en-GB" sz="1800" spc="-1" strike="noStrike">
                          <a:latin typeface="Arial"/>
                        </a:rPr>
                        <a:t> / </a:t>
                      </a:r>
                      <a:r>
                        <a:rPr b="0" lang="en-GB" sz="1800" spc="-1" strike="noStrike">
                          <a:latin typeface="Arial"/>
                        </a:rPr>
                        <a:t>35%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81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37 </a:t>
                      </a:r>
                      <a:r>
                        <a:rPr b="0" lang="en-GB" sz="1800" spc="-1" strike="noStrike">
                          <a:latin typeface="Arial"/>
                        </a:rPr>
                        <a:t>/ </a:t>
                      </a:r>
                      <a:r>
                        <a:rPr b="0" lang="en-GB" sz="1800" spc="-1" strike="noStrike">
                          <a:latin typeface="Arial"/>
                        </a:rPr>
                        <a:t>44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28 </a:t>
                      </a:r>
                      <a:r>
                        <a:rPr b="0" lang="en-GB" sz="1800" spc="-1" strike="noStrike">
                          <a:latin typeface="Arial"/>
                        </a:rPr>
                        <a:t>/ </a:t>
                      </a:r>
                      <a:r>
                        <a:rPr b="0" lang="en-GB" sz="1800" spc="-1" strike="noStrike">
                          <a:latin typeface="Arial"/>
                        </a:rPr>
                        <a:t>53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1580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800" spc="-1" strike="noStrike">
                          <a:latin typeface="Arial"/>
                        </a:rPr>
                        <a:t>UA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800" spc="-1" strike="noStrike">
                          <a:latin typeface="Arial"/>
                        </a:rPr>
                        <a:t>Big </a:t>
                      </a:r>
                      <a:r>
                        <a:rPr b="0" lang="en-GB" sz="1800" spc="-1" strike="noStrike">
                          <a:latin typeface="Arial"/>
                        </a:rPr>
                        <a:t>comp</a:t>
                      </a:r>
                      <a:r>
                        <a:rPr b="0" lang="en-GB" sz="1800" spc="-1" strike="noStrike">
                          <a:latin typeface="Arial"/>
                        </a:rPr>
                        <a:t>lex </a:t>
                      </a:r>
                      <a:r>
                        <a:rPr b="0" lang="en-GB" sz="1800" spc="-1" strike="noStrike">
                          <a:latin typeface="Arial"/>
                        </a:rPr>
                        <a:t>loops </a:t>
                      </a:r>
                      <a:r>
                        <a:rPr b="0" lang="en-GB" sz="1800" spc="-1" strike="noStrike">
                          <a:latin typeface="Arial"/>
                        </a:rPr>
                        <a:t>with </a:t>
                      </a:r>
                      <a:r>
                        <a:rPr b="0" lang="en-GB" sz="1800" spc="-1" strike="noStrike">
                          <a:latin typeface="Arial"/>
                        </a:rPr>
                        <a:t>sever</a:t>
                      </a:r>
                      <a:r>
                        <a:rPr b="0" lang="en-GB" sz="1800" spc="-1" strike="noStrike">
                          <a:latin typeface="Arial"/>
                        </a:rPr>
                        <a:t>al </a:t>
                      </a:r>
                      <a:r>
                        <a:rPr b="0" lang="en-GB" sz="1800" spc="-1" strike="noStrike">
                          <a:latin typeface="Arial"/>
                        </a:rPr>
                        <a:t>levels </a:t>
                      </a:r>
                      <a:r>
                        <a:rPr b="0" lang="en-GB" sz="1800" spc="-1" strike="noStrike">
                          <a:latin typeface="Arial"/>
                        </a:rPr>
                        <a:t>of </a:t>
                      </a:r>
                      <a:r>
                        <a:rPr b="0" lang="en-GB" sz="1800" spc="-1" strike="noStrike">
                          <a:latin typeface="Arial"/>
                        </a:rPr>
                        <a:t>inlinin</a:t>
                      </a:r>
                      <a:r>
                        <a:rPr b="0" lang="en-GB" sz="1800" spc="-1" strike="noStrike">
                          <a:latin typeface="Arial"/>
                        </a:rPr>
                        <a:t>g </a:t>
                      </a:r>
                      <a:r>
                        <a:rPr b="0" lang="en-GB" sz="1800" spc="-1" strike="noStrike">
                          <a:latin typeface="Arial"/>
                        </a:rPr>
                        <a:t>requir</a:t>
                      </a:r>
                      <a:r>
                        <a:rPr b="0" lang="en-GB" sz="1800" spc="-1" strike="noStrike">
                          <a:latin typeface="Arial"/>
                        </a:rPr>
                        <a:t>ed, </a:t>
                      </a:r>
                      <a:r>
                        <a:rPr b="0" lang="en-GB" sz="1800" spc="-1" strike="noStrike">
                          <a:latin typeface="Arial"/>
                        </a:rPr>
                        <a:t>indire</a:t>
                      </a:r>
                      <a:r>
                        <a:rPr b="0" lang="en-GB" sz="1800" spc="-1" strike="noStrike">
                          <a:latin typeface="Arial"/>
                        </a:rPr>
                        <a:t>ct </a:t>
                      </a:r>
                      <a:r>
                        <a:rPr b="0" lang="en-GB" sz="1800" spc="-1" strike="noStrike">
                          <a:latin typeface="Arial"/>
                        </a:rPr>
                        <a:t>array </a:t>
                      </a:r>
                      <a:r>
                        <a:rPr b="0" lang="en-GB" sz="1800" spc="-1" strike="noStrike">
                          <a:latin typeface="Arial"/>
                        </a:rPr>
                        <a:t>refere</a:t>
                      </a:r>
                      <a:r>
                        <a:rPr b="0" lang="en-GB" sz="1800" spc="-1" strike="noStrike">
                          <a:latin typeface="Arial"/>
                        </a:rPr>
                        <a:t>ncing</a:t>
                      </a:r>
                      <a:r>
                        <a:rPr b="0" lang="en-GB" sz="1800" spc="-1" strike="noStrike">
                          <a:latin typeface="Arial"/>
                        </a:rPr>
                        <a:t>, </a:t>
                      </a:r>
                      <a:r>
                        <a:rPr b="0" lang="en-GB" sz="1800" spc="-1" strike="noStrike">
                          <a:latin typeface="Arial"/>
                        </a:rPr>
                        <a:t>entan</a:t>
                      </a:r>
                      <a:r>
                        <a:rPr b="0" lang="en-GB" sz="1800" spc="-1" strike="noStrike">
                          <a:latin typeface="Arial"/>
                        </a:rPr>
                        <a:t>gled </a:t>
                      </a:r>
                      <a:r>
                        <a:rPr b="0" lang="en-GB" sz="1800" spc="-1" strike="noStrike">
                          <a:latin typeface="Arial"/>
                        </a:rPr>
                        <a:t>CF, </a:t>
                      </a:r>
                      <a:r>
                        <a:rPr b="0" lang="en-GB" sz="1800" spc="-1" strike="noStrike">
                          <a:latin typeface="Arial"/>
                        </a:rPr>
                        <a:t>cross</a:t>
                      </a:r>
                      <a:r>
                        <a:rPr b="0" lang="en-GB" sz="1800" spc="-1" strike="noStrike">
                          <a:latin typeface="Arial"/>
                        </a:rPr>
                        <a:t>-</a:t>
                      </a:r>
                      <a:r>
                        <a:rPr b="0" lang="en-GB" sz="1800" spc="-1" strike="noStrike">
                          <a:latin typeface="Arial"/>
                        </a:rPr>
                        <a:t>iterati</a:t>
                      </a:r>
                      <a:r>
                        <a:rPr b="0" lang="en-GB" sz="1800" spc="-1" strike="noStrike">
                          <a:latin typeface="Arial"/>
                        </a:rPr>
                        <a:t>on </a:t>
                      </a:r>
                      <a:r>
                        <a:rPr b="0" lang="en-GB" sz="1800" spc="-1" strike="noStrike">
                          <a:latin typeface="Arial"/>
                        </a:rPr>
                        <a:t>depe</a:t>
                      </a:r>
                      <a:r>
                        <a:rPr b="0" lang="en-GB" sz="1800" spc="-1" strike="noStrike">
                          <a:latin typeface="Arial"/>
                        </a:rPr>
                        <a:t>nden</a:t>
                      </a:r>
                      <a:r>
                        <a:rPr b="0" lang="en-GB" sz="1800" spc="-1" strike="noStrike">
                          <a:latin typeface="Arial"/>
                        </a:rPr>
                        <a:t>cies. </a:t>
                      </a:r>
                      <a:r>
                        <a:rPr b="0" lang="en-GB" sz="1800" spc="-1" strike="noStrike">
                          <a:latin typeface="Arial"/>
                        </a:rPr>
                        <a:t>At </a:t>
                      </a:r>
                      <a:r>
                        <a:rPr b="0" lang="en-GB" sz="1800" spc="-1" strike="noStrike">
                          <a:latin typeface="Arial"/>
                        </a:rPr>
                        <a:t>least </a:t>
                      </a:r>
                      <a:r>
                        <a:rPr b="0" lang="en-GB" sz="1800" spc="-1" strike="noStrike">
                          <a:latin typeface="Arial"/>
                        </a:rPr>
                        <a:t>dyna</a:t>
                      </a:r>
                      <a:r>
                        <a:rPr b="0" lang="en-GB" sz="1800" spc="-1" strike="noStrike">
                          <a:latin typeface="Arial"/>
                        </a:rPr>
                        <a:t>mic </a:t>
                      </a:r>
                      <a:r>
                        <a:rPr b="0" lang="en-GB" sz="1800" spc="-1" strike="noStrike">
                          <a:latin typeface="Arial"/>
                        </a:rPr>
                        <a:t>analy</a:t>
                      </a:r>
                      <a:r>
                        <a:rPr b="0" lang="en-GB" sz="1800" spc="-1" strike="noStrike">
                          <a:latin typeface="Arial"/>
                        </a:rPr>
                        <a:t>sis is </a:t>
                      </a:r>
                      <a:r>
                        <a:rPr b="0" lang="en-GB" sz="1800" spc="-1" strike="noStrike">
                          <a:latin typeface="Arial"/>
                        </a:rPr>
                        <a:t>need</a:t>
                      </a:r>
                      <a:r>
                        <a:rPr b="0" lang="en-GB" sz="1800" spc="-1" strike="noStrike">
                          <a:latin typeface="Arial"/>
                        </a:rPr>
                        <a:t>ed. </a:t>
                      </a:r>
                      <a:r>
                        <a:rPr b="0" lang="en-GB" sz="1800" spc="-1" strike="noStrike">
                          <a:latin typeface="Arial"/>
                        </a:rPr>
                        <a:t>Hum</a:t>
                      </a:r>
                      <a:r>
                        <a:rPr b="0" lang="en-GB" sz="1800" spc="-1" strike="noStrike">
                          <a:latin typeface="Arial"/>
                        </a:rPr>
                        <a:t>an </a:t>
                      </a:r>
                      <a:r>
                        <a:rPr b="0" lang="en-GB" sz="1800" spc="-1" strike="noStrike">
                          <a:latin typeface="Arial"/>
                        </a:rPr>
                        <a:t>progr</a:t>
                      </a:r>
                      <a:r>
                        <a:rPr b="0" lang="en-GB" sz="1800" spc="-1" strike="noStrike">
                          <a:latin typeface="Arial"/>
                        </a:rPr>
                        <a:t>am </a:t>
                      </a:r>
                      <a:r>
                        <a:rPr b="0" lang="en-GB" sz="1800" spc="-1" strike="noStrike">
                          <a:latin typeface="Arial"/>
                        </a:rPr>
                        <a:t>comp</a:t>
                      </a:r>
                      <a:r>
                        <a:rPr b="0" lang="en-GB" sz="1800" spc="-1" strike="noStrike">
                          <a:latin typeface="Arial"/>
                        </a:rPr>
                        <a:t>rehen</a:t>
                      </a:r>
                      <a:r>
                        <a:rPr b="0" lang="en-GB" sz="1800" spc="-1" strike="noStrike">
                          <a:latin typeface="Arial"/>
                        </a:rPr>
                        <a:t>sion </a:t>
                      </a:r>
                      <a:r>
                        <a:rPr b="0" lang="en-GB" sz="1800" spc="-1" strike="noStrike">
                          <a:latin typeface="Arial"/>
                        </a:rPr>
                        <a:t>prefer</a:t>
                      </a:r>
                      <a:r>
                        <a:rPr b="0" lang="en-GB" sz="1800" spc="-1" strike="noStrike">
                          <a:latin typeface="Arial"/>
                        </a:rPr>
                        <a:t>ably.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78%</a:t>
                      </a:r>
                      <a:r>
                        <a:rPr b="0" lang="en-GB" sz="1800" spc="-1" strike="noStrike">
                          <a:latin typeface="Arial"/>
                        </a:rPr>
                        <a:t> / </a:t>
                      </a:r>
                      <a:r>
                        <a:rPr b="0" lang="en-GB" sz="1800" spc="-1" strike="noStrike">
                          <a:latin typeface="Arial"/>
                        </a:rPr>
                        <a:t>45%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609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475 </a:t>
                      </a:r>
                      <a:r>
                        <a:rPr b="0" lang="en-GB" sz="1800" spc="-1" strike="noStrike">
                          <a:latin typeface="Arial"/>
                        </a:rPr>
                        <a:t>/ </a:t>
                      </a:r>
                      <a:r>
                        <a:rPr b="0" lang="en-GB" sz="1800" spc="-1" strike="noStrike">
                          <a:latin typeface="Arial"/>
                        </a:rPr>
                        <a:t>134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800" spc="-1" strike="noStrike">
                          <a:latin typeface="Arial"/>
                        </a:rPr>
                        <a:t>276 </a:t>
                      </a:r>
                      <a:r>
                        <a:rPr b="0" lang="en-GB" sz="1800" spc="-1" strike="noStrike">
                          <a:latin typeface="Arial"/>
                        </a:rPr>
                        <a:t>/ </a:t>
                      </a:r>
                      <a:r>
                        <a:rPr b="0" lang="en-GB" sz="1800" spc="-1" strike="noStrike">
                          <a:latin typeface="Arial"/>
                        </a:rPr>
                        <a:t>333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0" y="-10440"/>
            <a:ext cx="10080000" cy="51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2800" spc="-1" strike="noStrike">
                <a:latin typeface="Arial"/>
              </a:rPr>
              <a:t>Loops challenging ICC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37" name="TextShape 2"/>
          <p:cNvSpPr txBox="1"/>
          <p:nvPr/>
        </p:nvSpPr>
        <p:spPr>
          <a:xfrm>
            <a:off x="360000" y="648000"/>
            <a:ext cx="9360000" cy="4656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GB" sz="2000" spc="-1" strike="noStrike">
                <a:latin typeface="Arial"/>
              </a:rPr>
              <a:t>Loops with cross-iteration dependencies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GB" sz="2000" spc="-1" strike="noStrike">
                <a:latin typeface="Arial"/>
              </a:rPr>
              <a:t>Loops with a statically unknown number of iterations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GB" sz="2000" spc="-1" strike="noStrike">
                <a:latin typeface="Arial"/>
              </a:rPr>
              <a:t>Loops with unidentified control variable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GB" sz="2000" spc="-1" strike="noStrike">
                <a:latin typeface="Arial"/>
              </a:rPr>
              <a:t>Loops with function calls inside the body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GB" sz="2000" spc="-1" strike="noStrike">
                <a:latin typeface="Arial"/>
              </a:rPr>
              <a:t>Loops with multiple exits (break, return statements, etc.)</a:t>
            </a:r>
            <a:endParaRPr b="0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" descr=""/>
          <p:cNvPicPr/>
          <p:nvPr/>
        </p:nvPicPr>
        <p:blipFill>
          <a:blip r:embed="rId1"/>
          <a:stretch/>
        </p:blipFill>
        <p:spPr>
          <a:xfrm>
            <a:off x="1224000" y="799200"/>
            <a:ext cx="7200000" cy="2440800"/>
          </a:xfrm>
          <a:prstGeom prst="rect">
            <a:avLst/>
          </a:prstGeom>
          <a:ln>
            <a:noFill/>
          </a:ln>
        </p:spPr>
      </p:pic>
      <p:pic>
        <p:nvPicPr>
          <p:cNvPr id="439" name="" descr=""/>
          <p:cNvPicPr/>
          <p:nvPr/>
        </p:nvPicPr>
        <p:blipFill>
          <a:blip r:embed="rId2"/>
          <a:stretch/>
        </p:blipFill>
        <p:spPr>
          <a:xfrm>
            <a:off x="1152000" y="3528000"/>
            <a:ext cx="7200000" cy="112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0" y="-10440"/>
            <a:ext cx="10080000" cy="442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2400" spc="-1" strike="noStrike">
                <a:latin typeface="Arial"/>
              </a:rPr>
              <a:t>Loop classification problem [1]: what is parallel and what is not?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1"/>
          <a:stretch/>
        </p:blipFill>
        <p:spPr>
          <a:xfrm>
            <a:off x="5112000" y="576000"/>
            <a:ext cx="4885200" cy="1656000"/>
          </a:xfrm>
          <a:prstGeom prst="rect">
            <a:avLst/>
          </a:prstGeom>
          <a:ln>
            <a:noFill/>
          </a:ln>
        </p:spPr>
      </p:pic>
      <p:pic>
        <p:nvPicPr>
          <p:cNvPr id="442" name="" descr=""/>
          <p:cNvPicPr/>
          <p:nvPr/>
        </p:nvPicPr>
        <p:blipFill>
          <a:blip r:embed="rId2"/>
          <a:stretch/>
        </p:blipFill>
        <p:spPr>
          <a:xfrm>
            <a:off x="57960" y="432000"/>
            <a:ext cx="4888080" cy="5184000"/>
          </a:xfrm>
          <a:prstGeom prst="rect">
            <a:avLst/>
          </a:prstGeom>
          <a:ln>
            <a:noFill/>
          </a:ln>
        </p:spPr>
      </p:pic>
      <p:sp>
        <p:nvSpPr>
          <p:cNvPr id="443" name="TextShape 2"/>
          <p:cNvSpPr txBox="1"/>
          <p:nvPr/>
        </p:nvSpPr>
        <p:spPr>
          <a:xfrm>
            <a:off x="3600000" y="2232000"/>
            <a:ext cx="6119640" cy="309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How to label these loops for a ML-based tool?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OpenMP semantics is supposed to replicate rmh_local[] and ensure atomic mutually exclusive access to a shared rhs[]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OpenMP puts in an additional semantics, without which there is a memory dependence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No dependence in OpenMP version, but memory cross-iteration dependence in the sequential version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Need to provide memory in rhs_local[] for every parallel thread, before we parallelise it. Compiler does not do it automatically, without programmer’s instruction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Function calls scare conservative compiler. Should we classify the code as it is or only after assumed inlining is done?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" descr=""/>
          <p:cNvPicPr/>
          <p:nvPr/>
        </p:nvPicPr>
        <p:blipFill>
          <a:blip r:embed="rId1"/>
          <a:stretch/>
        </p:blipFill>
        <p:spPr>
          <a:xfrm>
            <a:off x="72000" y="150840"/>
            <a:ext cx="4176000" cy="5487840"/>
          </a:xfrm>
          <a:prstGeom prst="rect">
            <a:avLst/>
          </a:prstGeom>
          <a:ln>
            <a:noFill/>
          </a:ln>
        </p:spPr>
      </p:pic>
      <p:sp>
        <p:nvSpPr>
          <p:cNvPr id="445" name="TextShape 1"/>
          <p:cNvSpPr txBox="1"/>
          <p:nvPr/>
        </p:nvSpPr>
        <p:spPr>
          <a:xfrm>
            <a:off x="0" y="6120"/>
            <a:ext cx="1008000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2400" spc="-1" strike="noStrike">
                <a:latin typeface="Arial"/>
              </a:rPr>
              <a:t>BT, SP, LU benchmarks: 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46" name="" descr=""/>
          <p:cNvPicPr/>
          <p:nvPr/>
        </p:nvPicPr>
        <p:blipFill>
          <a:blip r:embed="rId2"/>
          <a:stretch/>
        </p:blipFill>
        <p:spPr>
          <a:xfrm>
            <a:off x="4248000" y="645480"/>
            <a:ext cx="4680000" cy="1586520"/>
          </a:xfrm>
          <a:prstGeom prst="rect">
            <a:avLst/>
          </a:prstGeom>
          <a:ln>
            <a:noFill/>
          </a:ln>
        </p:spPr>
      </p:pic>
      <p:sp>
        <p:nvSpPr>
          <p:cNvPr id="447" name="TextShape 2"/>
          <p:cNvSpPr txBox="1"/>
          <p:nvPr/>
        </p:nvSpPr>
        <p:spPr>
          <a:xfrm>
            <a:off x="4104000" y="2520000"/>
            <a:ext cx="5760000" cy="30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ue[PROBLEM_SIZE+1][5] is a global 2D array, which contains different values as a function of 2 loop nest iteration (k,j)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  <a:ea typeface="Noto Sans CJK SC Regular"/>
              </a:rPr>
              <a:t>Programmer does not replicate ue’s memory per every thread, but seemingly relies on </a:t>
            </a:r>
            <a:r>
              <a:rPr b="0" lang="en-GB" sz="1800" spc="-1" strike="noStrike">
                <a:latin typeface="Arial"/>
              </a:rPr>
              <a:t>the non-overlapping timing of loop iterations  </a:t>
            </a:r>
            <a:endParaRPr b="0" lang="en-GB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Intel Compiler correctly detects all dependencies and refuses to parallelise this code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48" name="CustomShape 3"/>
          <p:cNvSpPr/>
          <p:nvPr/>
        </p:nvSpPr>
        <p:spPr>
          <a:xfrm>
            <a:off x="504000" y="2088000"/>
            <a:ext cx="1224000" cy="144000"/>
          </a:xfrm>
          <a:prstGeom prst="rect">
            <a:avLst/>
          </a:prstGeom>
          <a:noFill/>
          <a:ln w="36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4"/>
          <p:cNvSpPr/>
          <p:nvPr/>
        </p:nvSpPr>
        <p:spPr>
          <a:xfrm>
            <a:off x="576000" y="4608000"/>
            <a:ext cx="1800000" cy="288000"/>
          </a:xfrm>
          <a:prstGeom prst="rect">
            <a:avLst/>
          </a:prstGeom>
          <a:noFill/>
          <a:ln w="36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Line 5"/>
          <p:cNvSpPr/>
          <p:nvPr/>
        </p:nvSpPr>
        <p:spPr>
          <a:xfrm>
            <a:off x="1296000" y="2304000"/>
            <a:ext cx="576000" cy="2304000"/>
          </a:xfrm>
          <a:prstGeom prst="line">
            <a:avLst/>
          </a:prstGeom>
          <a:ln>
            <a:solidFill>
              <a:srgbClr val="ed1c2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TextShape 6"/>
          <p:cNvSpPr txBox="1"/>
          <p:nvPr/>
        </p:nvSpPr>
        <p:spPr>
          <a:xfrm>
            <a:off x="1512000" y="3168000"/>
            <a:ext cx="648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solidFill>
                  <a:srgbClr val="ed1c24"/>
                </a:solidFill>
                <a:latin typeface="Arial"/>
              </a:rPr>
              <a:t>True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2" name="Line 7"/>
          <p:cNvSpPr/>
          <p:nvPr/>
        </p:nvSpPr>
        <p:spPr>
          <a:xfrm flipH="1" flipV="1">
            <a:off x="648000" y="2304000"/>
            <a:ext cx="504000" cy="2232000"/>
          </a:xfrm>
          <a:prstGeom prst="line">
            <a:avLst/>
          </a:prstGeom>
          <a:ln>
            <a:solidFill>
              <a:srgbClr val="0066b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TextShape 8"/>
          <p:cNvSpPr txBox="1"/>
          <p:nvPr/>
        </p:nvSpPr>
        <p:spPr>
          <a:xfrm>
            <a:off x="360000" y="3312000"/>
            <a:ext cx="648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solidFill>
                  <a:srgbClr val="0066b3"/>
                </a:solidFill>
                <a:latin typeface="Arial"/>
              </a:rPr>
              <a:t>Anti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" descr=""/>
          <p:cNvPicPr/>
          <p:nvPr/>
        </p:nvPicPr>
        <p:blipFill>
          <a:blip r:embed="rId1"/>
          <a:stretch/>
        </p:blipFill>
        <p:spPr>
          <a:xfrm>
            <a:off x="360000" y="864000"/>
            <a:ext cx="3096000" cy="470880"/>
          </a:xfrm>
          <a:prstGeom prst="rect">
            <a:avLst/>
          </a:prstGeom>
          <a:ln>
            <a:noFill/>
          </a:ln>
        </p:spPr>
      </p:pic>
      <p:sp>
        <p:nvSpPr>
          <p:cNvPr id="455" name="TextShape 1"/>
          <p:cNvSpPr txBox="1"/>
          <p:nvPr/>
        </p:nvSpPr>
        <p:spPr>
          <a:xfrm>
            <a:off x="0" y="0"/>
            <a:ext cx="10080000" cy="439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2800" spc="-1" strike="noStrike">
                <a:latin typeface="Arial"/>
              </a:rPr>
              <a:t>OpenMP pragma [3]: UA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56" name="TextShape 2"/>
          <p:cNvSpPr txBox="1"/>
          <p:nvPr/>
        </p:nvSpPr>
        <p:spPr>
          <a:xfrm>
            <a:off x="288000" y="1800000"/>
            <a:ext cx="9720000" cy="1560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Loop has an output dependency and Intel compiler correctly detects it 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Intel compiler does not parallelise the loop, due to an output dependency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Same-value output dependency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57" name="CustomShape 3"/>
          <p:cNvSpPr/>
          <p:nvPr/>
        </p:nvSpPr>
        <p:spPr>
          <a:xfrm>
            <a:off x="504000" y="1008000"/>
            <a:ext cx="2880000" cy="144000"/>
          </a:xfrm>
          <a:prstGeom prst="rect">
            <a:avLst/>
          </a:prstGeom>
          <a:noFill/>
          <a:ln w="36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TextShape 4"/>
          <p:cNvSpPr txBox="1"/>
          <p:nvPr/>
        </p:nvSpPr>
        <p:spPr>
          <a:xfrm>
            <a:off x="3384000" y="877680"/>
            <a:ext cx="93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solidFill>
                  <a:srgbClr val="ed1c24"/>
                </a:solidFill>
                <a:latin typeface="Arial"/>
              </a:rPr>
              <a:t>Output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0" y="-1080"/>
            <a:ext cx="10080000" cy="793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2800" spc="-1" strike="noStrike">
                <a:latin typeface="Arial"/>
              </a:rPr>
              <a:t>Getting ML classification labels for loops: methods and challenges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60" name="TextShape 2"/>
          <p:cNvSpPr txBox="1"/>
          <p:nvPr/>
        </p:nvSpPr>
        <p:spPr>
          <a:xfrm>
            <a:off x="504000" y="1326600"/>
            <a:ext cx="9071640" cy="119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6000"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Methods and sources of loop classification labels extraction:</a:t>
            </a:r>
            <a:endParaRPr b="0" lang="en-GB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GB" sz="1600" spc="-1" strike="noStrike">
                <a:latin typeface="Arial"/>
              </a:rPr>
              <a:t>Seoul National University (SNU) NAS Parallel Benchmarks (NPB)</a:t>
            </a:r>
            <a:r>
              <a:rPr b="0" lang="en-GB" sz="1600" spc="-1" strike="noStrike">
                <a:latin typeface="Arial"/>
              </a:rPr>
              <a:t> with added </a:t>
            </a:r>
            <a:r>
              <a:rPr b="1" i="1" lang="en-GB" sz="1600" spc="-1" strike="noStrike">
                <a:latin typeface="Arial"/>
              </a:rPr>
              <a:t>OpenMP</a:t>
            </a:r>
            <a:r>
              <a:rPr b="0" lang="en-GB" sz="1600" spc="-1" strike="noStrike">
                <a:latin typeface="Arial"/>
              </a:rPr>
              <a:t> pragmas</a:t>
            </a:r>
            <a:endParaRPr b="0" lang="en-GB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GB" sz="1600" spc="-1" strike="noStrike">
                <a:latin typeface="Arial"/>
              </a:rPr>
              <a:t>Intel C/C++ Compiler (ICC)</a:t>
            </a:r>
            <a:r>
              <a:rPr b="0" lang="en-GB" sz="1600" spc="-1" strike="noStrike">
                <a:latin typeface="Arial"/>
              </a:rPr>
              <a:t> optimisation reports</a:t>
            </a:r>
            <a:endParaRPr b="0" lang="en-GB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Manual SNU NPB source code study to check and verify parallelisation labels</a:t>
            </a:r>
            <a:endParaRPr b="0" lang="en-GB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600" spc="-1" strike="noStrike">
              <a:latin typeface="Arial"/>
            </a:endParaRPr>
          </a:p>
        </p:txBody>
      </p:sp>
      <p:sp>
        <p:nvSpPr>
          <p:cNvPr id="461" name="TextShape 3"/>
          <p:cNvSpPr txBox="1"/>
          <p:nvPr/>
        </p:nvSpPr>
        <p:spPr>
          <a:xfrm>
            <a:off x="504360" y="2880000"/>
            <a:ext cx="9071640" cy="119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6000"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Task challenges and complications:</a:t>
            </a:r>
            <a:endParaRPr b="0" lang="en-GB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GB" sz="1600" spc="-1" strike="noStrike">
                <a:latin typeface="Arial"/>
              </a:rPr>
              <a:t>Seoul National University (SNU) NAS Parallel Benchmarks (NPB)</a:t>
            </a:r>
            <a:r>
              <a:rPr b="0" lang="en-GB" sz="1600" spc="-1" strike="noStrike">
                <a:latin typeface="Arial"/>
              </a:rPr>
              <a:t> with added </a:t>
            </a:r>
            <a:r>
              <a:rPr b="1" i="1" lang="en-GB" sz="1600" spc="-1" strike="noStrike">
                <a:latin typeface="Arial"/>
              </a:rPr>
              <a:t>OpenMP</a:t>
            </a:r>
            <a:r>
              <a:rPr b="0" lang="en-GB" sz="1600" spc="-1" strike="noStrike">
                <a:latin typeface="Arial"/>
              </a:rPr>
              <a:t> pragmas</a:t>
            </a:r>
            <a:endParaRPr b="0" lang="en-GB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GB" sz="1600" spc="-1" strike="noStrike">
                <a:latin typeface="Arial"/>
              </a:rPr>
              <a:t>Intel C/C++ Compiler (ICC)</a:t>
            </a:r>
            <a:r>
              <a:rPr b="0" lang="en-GB" sz="1600" spc="-1" strike="noStrike">
                <a:latin typeface="Arial"/>
              </a:rPr>
              <a:t> optimisation reports</a:t>
            </a:r>
            <a:endParaRPr b="0" lang="en-GB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</a:rPr>
              <a:t>Manual SNU NPB source code study to check and verify parallelisation labels</a:t>
            </a:r>
            <a:endParaRPr b="0" lang="en-GB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0" y="0"/>
            <a:ext cx="10080000" cy="674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Soft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ware 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Sour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ce 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Cod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e 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Metr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ics 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Soft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ware 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Engi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neeri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ng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364680" y="1459440"/>
            <a:ext cx="1034640" cy="193536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1418400" y="1602000"/>
            <a:ext cx="1502640" cy="1528920"/>
          </a:xfrm>
          <a:prstGeom prst="rect">
            <a:avLst/>
          </a:prstGeom>
          <a:ln>
            <a:noFill/>
          </a:ln>
        </p:spPr>
      </p:pic>
      <p:sp>
        <p:nvSpPr>
          <p:cNvPr id="183" name="TextShape 2"/>
          <p:cNvSpPr txBox="1"/>
          <p:nvPr/>
        </p:nvSpPr>
        <p:spPr>
          <a:xfrm>
            <a:off x="72000" y="1120320"/>
            <a:ext cx="324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800" spc="-1" strike="noStrike">
                <a:latin typeface="Arial"/>
              </a:rPr>
              <a:t>Cyclomatic Complexity (CC)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72000" y="1106640"/>
            <a:ext cx="3240000" cy="235332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4"/>
          <p:cNvSpPr/>
          <p:nvPr/>
        </p:nvSpPr>
        <p:spPr>
          <a:xfrm>
            <a:off x="3744000" y="1080000"/>
            <a:ext cx="2304000" cy="792000"/>
          </a:xfrm>
          <a:prstGeom prst="rect">
            <a:avLst/>
          </a:prstGeom>
          <a:noFill/>
          <a:ln w="10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TextShape 5"/>
          <p:cNvSpPr txBox="1"/>
          <p:nvPr/>
        </p:nvSpPr>
        <p:spPr>
          <a:xfrm>
            <a:off x="3672000" y="1080000"/>
            <a:ext cx="252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Lines Of Code </a:t>
            </a:r>
            <a:r>
              <a:rPr b="0" lang="en-GB" sz="1800" spc="-1" strike="noStrike">
                <a:latin typeface="Arial"/>
              </a:rPr>
              <a:t>(LOC)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3"/>
          <a:stretch/>
        </p:blipFill>
        <p:spPr>
          <a:xfrm>
            <a:off x="4680000" y="1337040"/>
            <a:ext cx="534960" cy="534960"/>
          </a:xfrm>
          <a:prstGeom prst="rect">
            <a:avLst/>
          </a:prstGeom>
          <a:ln>
            <a:noFill/>
          </a:ln>
        </p:spPr>
      </p:pic>
      <p:sp>
        <p:nvSpPr>
          <p:cNvPr id="188" name="CustomShape 6"/>
          <p:cNvSpPr/>
          <p:nvPr/>
        </p:nvSpPr>
        <p:spPr>
          <a:xfrm>
            <a:off x="3312000" y="2592000"/>
            <a:ext cx="3096000" cy="2664000"/>
          </a:xfrm>
          <a:prstGeom prst="rect">
            <a:avLst/>
          </a:prstGeom>
          <a:noFill/>
          <a:ln w="10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TextShape 7"/>
          <p:cNvSpPr txBox="1"/>
          <p:nvPr/>
        </p:nvSpPr>
        <p:spPr>
          <a:xfrm>
            <a:off x="3312000" y="2592000"/>
            <a:ext cx="3096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al</a:t>
            </a:r>
            <a:r>
              <a:rPr b="0" lang="en-GB" sz="1800" spc="-1" strike="noStrike">
                <a:latin typeface="Arial"/>
              </a:rPr>
              <a:t>st</a:t>
            </a:r>
            <a:r>
              <a:rPr b="0" lang="en-GB" sz="1800" spc="-1" strike="noStrike">
                <a:latin typeface="Arial"/>
              </a:rPr>
              <a:t>ea</a:t>
            </a:r>
            <a:r>
              <a:rPr b="0" lang="en-GB" sz="1800" spc="-1" strike="noStrike">
                <a:latin typeface="Arial"/>
              </a:rPr>
              <a:t>d’</a:t>
            </a:r>
            <a:r>
              <a:rPr b="0" lang="en-GB" sz="1800" spc="-1" strike="noStrike">
                <a:latin typeface="Arial"/>
              </a:rPr>
              <a:t>s </a:t>
            </a:r>
            <a:r>
              <a:rPr b="0" lang="en-GB" sz="1800" spc="-1" strike="noStrike">
                <a:latin typeface="Arial"/>
              </a:rPr>
              <a:t>So</a:t>
            </a:r>
            <a:r>
              <a:rPr b="0" lang="en-GB" sz="1800" spc="-1" strike="noStrike">
                <a:latin typeface="Arial"/>
              </a:rPr>
              <a:t>ft</a:t>
            </a:r>
            <a:r>
              <a:rPr b="0" lang="en-GB" sz="1800" spc="-1" strike="noStrike">
                <a:latin typeface="Arial"/>
              </a:rPr>
              <a:t>w</a:t>
            </a:r>
            <a:r>
              <a:rPr b="0" lang="en-GB" sz="1800" spc="-1" strike="noStrike">
                <a:latin typeface="Arial"/>
              </a:rPr>
              <a:t>ar</a:t>
            </a:r>
            <a:r>
              <a:rPr b="0" lang="en-GB" sz="1800" spc="-1" strike="noStrike">
                <a:latin typeface="Arial"/>
              </a:rPr>
              <a:t>e </a:t>
            </a:r>
            <a:r>
              <a:rPr b="0" lang="en-GB" sz="1800" spc="-1" strike="noStrike">
                <a:latin typeface="Arial"/>
              </a:rPr>
              <a:t>Sc</a:t>
            </a:r>
            <a:r>
              <a:rPr b="0" lang="en-GB" sz="1800" spc="-1" strike="noStrike">
                <a:latin typeface="Arial"/>
              </a:rPr>
              <a:t>ie</a:t>
            </a:r>
            <a:r>
              <a:rPr b="0" lang="en-GB" sz="1800" spc="-1" strike="noStrike">
                <a:latin typeface="Arial"/>
              </a:rPr>
              <a:t>nc</a:t>
            </a:r>
            <a:r>
              <a:rPr b="0" lang="en-GB" sz="1800" spc="-1" strike="noStrike">
                <a:latin typeface="Arial"/>
              </a:rPr>
              <a:t>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4"/>
          <a:stretch/>
        </p:blipFill>
        <p:spPr>
          <a:xfrm>
            <a:off x="3384000" y="2934360"/>
            <a:ext cx="2808000" cy="2288520"/>
          </a:xfrm>
          <a:prstGeom prst="rect">
            <a:avLst/>
          </a:prstGeom>
          <a:ln>
            <a:noFill/>
          </a:ln>
        </p:spPr>
      </p:pic>
      <p:sp>
        <p:nvSpPr>
          <p:cNvPr id="191" name="CustomShape 8"/>
          <p:cNvSpPr/>
          <p:nvPr/>
        </p:nvSpPr>
        <p:spPr>
          <a:xfrm>
            <a:off x="360000" y="4392000"/>
            <a:ext cx="2376000" cy="1008000"/>
          </a:xfrm>
          <a:prstGeom prst="rect">
            <a:avLst/>
          </a:prstGeom>
          <a:noFill/>
          <a:ln w="10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TextShape 9"/>
          <p:cNvSpPr txBox="1"/>
          <p:nvPr/>
        </p:nvSpPr>
        <p:spPr>
          <a:xfrm>
            <a:off x="360000" y="4437720"/>
            <a:ext cx="2376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Softw</a:t>
            </a:r>
            <a:r>
              <a:rPr b="0" lang="en-GB" sz="1800" spc="-1" strike="noStrike">
                <a:latin typeface="Arial"/>
              </a:rPr>
              <a:t>are </a:t>
            </a:r>
            <a:r>
              <a:rPr b="0" lang="en-GB" sz="1800" spc="-1" strike="noStrike">
                <a:latin typeface="Arial"/>
              </a:rPr>
              <a:t>Coupli</a:t>
            </a:r>
            <a:r>
              <a:rPr b="0" lang="en-GB" sz="1800" spc="-1" strike="noStrike">
                <a:latin typeface="Arial"/>
              </a:rPr>
              <a:t>ng 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0" lang="en-GB" sz="1800" spc="-1" strike="noStrike">
                <a:latin typeface="Arial"/>
              </a:rPr>
              <a:t>&amp;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0" lang="en-GB" sz="1800" spc="-1" strike="noStrike">
                <a:latin typeface="Arial"/>
              </a:rPr>
              <a:t>Cohes</a:t>
            </a:r>
            <a:r>
              <a:rPr b="0" lang="en-GB" sz="1800" spc="-1" strike="noStrike">
                <a:latin typeface="Arial"/>
              </a:rPr>
              <a:t>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3" name="TextShape 10"/>
          <p:cNvSpPr txBox="1"/>
          <p:nvPr/>
        </p:nvSpPr>
        <p:spPr>
          <a:xfrm>
            <a:off x="3744000" y="1957680"/>
            <a:ext cx="2376000" cy="418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latin typeface="Arial"/>
              </a:rPr>
              <a:t>B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g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r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f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d</a:t>
            </a:r>
            <a:r>
              <a:rPr b="0" lang="en-GB" sz="1800" spc="-1" strike="noStrike">
                <a:latin typeface="Arial"/>
              </a:rPr>
              <a:t>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4" name="TextShape 11"/>
          <p:cNvSpPr txBox="1"/>
          <p:nvPr/>
        </p:nvSpPr>
        <p:spPr>
          <a:xfrm>
            <a:off x="360000" y="3744000"/>
            <a:ext cx="172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latin typeface="Arial"/>
              </a:rPr>
              <a:t>Code </a:t>
            </a:r>
            <a:r>
              <a:rPr b="0" lang="en-GB" sz="1800" spc="-1" strike="noStrike">
                <a:latin typeface="Arial"/>
              </a:rPr>
              <a:t>coverag</a:t>
            </a:r>
            <a:r>
              <a:rPr b="0" lang="en-GB" sz="1800" spc="-1" strike="noStrike">
                <a:latin typeface="Arial"/>
              </a:rPr>
              <a:t>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5" name="CustomShape 12"/>
          <p:cNvSpPr/>
          <p:nvPr/>
        </p:nvSpPr>
        <p:spPr>
          <a:xfrm>
            <a:off x="3744000" y="1944000"/>
            <a:ext cx="2304000" cy="418320"/>
          </a:xfrm>
          <a:prstGeom prst="rect">
            <a:avLst/>
          </a:prstGeom>
          <a:noFill/>
          <a:ln w="10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13"/>
          <p:cNvSpPr/>
          <p:nvPr/>
        </p:nvSpPr>
        <p:spPr>
          <a:xfrm>
            <a:off x="360000" y="3757680"/>
            <a:ext cx="1728000" cy="346320"/>
          </a:xfrm>
          <a:prstGeom prst="rect">
            <a:avLst/>
          </a:prstGeom>
          <a:noFill/>
          <a:ln w="10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Line 14"/>
          <p:cNvSpPr/>
          <p:nvPr/>
        </p:nvSpPr>
        <p:spPr>
          <a:xfrm>
            <a:off x="6480000" y="648000"/>
            <a:ext cx="0" cy="489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TextShape 15"/>
          <p:cNvSpPr txBox="1"/>
          <p:nvPr/>
        </p:nvSpPr>
        <p:spPr>
          <a:xfrm>
            <a:off x="2232000" y="576000"/>
            <a:ext cx="223200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i="1" lang="en-GB" sz="2000" spc="-1" strike="noStrike">
                <a:latin typeface="Arial"/>
              </a:rPr>
              <a:t>S</a:t>
            </a:r>
            <a:r>
              <a:rPr b="1" i="1" lang="en-GB" sz="2000" spc="-1" strike="noStrike">
                <a:latin typeface="Arial"/>
              </a:rPr>
              <a:t>o</a:t>
            </a:r>
            <a:r>
              <a:rPr b="1" i="1" lang="en-GB" sz="2000" spc="-1" strike="noStrike">
                <a:latin typeface="Arial"/>
              </a:rPr>
              <a:t>ft</a:t>
            </a:r>
            <a:r>
              <a:rPr b="1" i="1" lang="en-GB" sz="2000" spc="-1" strike="noStrike">
                <a:latin typeface="Arial"/>
              </a:rPr>
              <a:t>w</a:t>
            </a:r>
            <a:r>
              <a:rPr b="1" i="1" lang="en-GB" sz="2000" spc="-1" strike="noStrike">
                <a:latin typeface="Arial"/>
              </a:rPr>
              <a:t>a</a:t>
            </a:r>
            <a:r>
              <a:rPr b="1" i="1" lang="en-GB" sz="2000" spc="-1" strike="noStrike">
                <a:latin typeface="Arial"/>
              </a:rPr>
              <a:t>r</a:t>
            </a:r>
            <a:r>
              <a:rPr b="1" i="1" lang="en-GB" sz="2000" spc="-1" strike="noStrike">
                <a:latin typeface="Arial"/>
              </a:rPr>
              <a:t>e </a:t>
            </a:r>
            <a:r>
              <a:rPr b="1" i="1" lang="en-GB" sz="2000" spc="-1" strike="noStrike">
                <a:latin typeface="Arial"/>
              </a:rPr>
              <a:t>Q</a:t>
            </a:r>
            <a:r>
              <a:rPr b="1" i="1" lang="en-GB" sz="2000" spc="-1" strike="noStrike">
                <a:latin typeface="Arial"/>
              </a:rPr>
              <a:t>u</a:t>
            </a:r>
            <a:r>
              <a:rPr b="1" i="1" lang="en-GB" sz="2000" spc="-1" strike="noStrike">
                <a:latin typeface="Arial"/>
              </a:rPr>
              <a:t>a</a:t>
            </a:r>
            <a:r>
              <a:rPr b="1" i="1" lang="en-GB" sz="2000" spc="-1" strike="noStrike">
                <a:latin typeface="Arial"/>
              </a:rPr>
              <a:t>li</a:t>
            </a:r>
            <a:r>
              <a:rPr b="1" i="1" lang="en-GB" sz="2000" spc="-1" strike="noStrike">
                <a:latin typeface="Arial"/>
              </a:rPr>
              <a:t>t</a:t>
            </a:r>
            <a:r>
              <a:rPr b="1" i="1" lang="en-GB" sz="2000" spc="-1" strike="noStrike">
                <a:latin typeface="Arial"/>
              </a:rPr>
              <a:t>y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99" name="TextShape 16"/>
          <p:cNvSpPr txBox="1"/>
          <p:nvPr/>
        </p:nvSpPr>
        <p:spPr>
          <a:xfrm>
            <a:off x="6912000" y="602640"/>
            <a:ext cx="2808000" cy="405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i="1" lang="en-GB" sz="2000" spc="-1" strike="noStrike">
                <a:latin typeface="Arial"/>
              </a:rPr>
              <a:t>P</a:t>
            </a:r>
            <a:r>
              <a:rPr b="1" i="1" lang="en-GB" sz="2000" spc="-1" strike="noStrike">
                <a:latin typeface="Arial"/>
              </a:rPr>
              <a:t>a</a:t>
            </a:r>
            <a:r>
              <a:rPr b="1" i="1" lang="en-GB" sz="2000" spc="-1" strike="noStrike">
                <a:latin typeface="Arial"/>
              </a:rPr>
              <a:t>r</a:t>
            </a:r>
            <a:r>
              <a:rPr b="1" i="1" lang="en-GB" sz="2000" spc="-1" strike="noStrike">
                <a:latin typeface="Arial"/>
              </a:rPr>
              <a:t>al</a:t>
            </a:r>
            <a:r>
              <a:rPr b="1" i="1" lang="en-GB" sz="2000" spc="-1" strike="noStrike">
                <a:latin typeface="Arial"/>
              </a:rPr>
              <a:t>le</a:t>
            </a:r>
            <a:r>
              <a:rPr b="1" i="1" lang="en-GB" sz="2000" spc="-1" strike="noStrike">
                <a:latin typeface="Arial"/>
              </a:rPr>
              <a:t>l </a:t>
            </a:r>
            <a:r>
              <a:rPr b="1" i="1" lang="en-GB" sz="2000" spc="-1" strike="noStrike">
                <a:latin typeface="Arial"/>
              </a:rPr>
              <a:t>P</a:t>
            </a:r>
            <a:r>
              <a:rPr b="1" i="1" lang="en-GB" sz="2000" spc="-1" strike="noStrike">
                <a:latin typeface="Arial"/>
              </a:rPr>
              <a:t>r</a:t>
            </a:r>
            <a:r>
              <a:rPr b="1" i="1" lang="en-GB" sz="2000" spc="-1" strike="noStrike">
                <a:latin typeface="Arial"/>
              </a:rPr>
              <a:t>o</a:t>
            </a:r>
            <a:r>
              <a:rPr b="1" i="1" lang="en-GB" sz="2000" spc="-1" strike="noStrike">
                <a:latin typeface="Arial"/>
              </a:rPr>
              <a:t>g</a:t>
            </a:r>
            <a:r>
              <a:rPr b="1" i="1" lang="en-GB" sz="2000" spc="-1" strike="noStrike">
                <a:latin typeface="Arial"/>
              </a:rPr>
              <a:t>r</a:t>
            </a:r>
            <a:r>
              <a:rPr b="1" i="1" lang="en-GB" sz="2000" spc="-1" strike="noStrike">
                <a:latin typeface="Arial"/>
              </a:rPr>
              <a:t>a</a:t>
            </a:r>
            <a:r>
              <a:rPr b="1" i="1" lang="en-GB" sz="2000" spc="-1" strike="noStrike">
                <a:latin typeface="Arial"/>
              </a:rPr>
              <a:t>m</a:t>
            </a:r>
            <a:r>
              <a:rPr b="1" i="1" lang="en-GB" sz="2000" spc="-1" strike="noStrike">
                <a:latin typeface="Arial"/>
              </a:rPr>
              <a:t>m</a:t>
            </a:r>
            <a:r>
              <a:rPr b="1" i="1" lang="en-GB" sz="2000" spc="-1" strike="noStrike">
                <a:latin typeface="Arial"/>
              </a:rPr>
              <a:t>i</a:t>
            </a:r>
            <a:r>
              <a:rPr b="1" i="1" lang="en-GB" sz="2000" spc="-1" strike="noStrike">
                <a:latin typeface="Arial"/>
              </a:rPr>
              <a:t>n</a:t>
            </a:r>
            <a:r>
              <a:rPr b="1" i="1" lang="en-GB" sz="2000" spc="-1" strike="noStrike">
                <a:latin typeface="Arial"/>
              </a:rPr>
              <a:t>g</a:t>
            </a:r>
            <a:endParaRPr b="0" lang="en-GB" sz="20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00" name="Formula 17"/>
              <p:cNvSpPr txBox="1"/>
              <p:nvPr/>
            </p:nvSpPr>
            <p:spPr>
              <a:xfrm>
                <a:off x="7144920" y="1582920"/>
                <a:ext cx="2143080" cy="361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speedup</m:t>
                    </m:r>
                    <m:r>
                      <m:t xml:space="preserve">=</m:t>
                    </m:r>
                    <m:f>
                      <m:num>
                        <m:r>
                          <m:rPr>
                            <m:lit/>
                            <m:nor/>
                          </m:rPr>
                          <m:t xml:space="preserve">serial execution time</m:t>
                        </m:r>
                      </m:num>
                      <m:den>
                        <m:r>
                          <m:rPr>
                            <m:lit/>
                            <m:nor/>
                          </m:rPr>
                          <m:t xml:space="preserve">parallel execution time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01" name="TextShape 18"/>
          <p:cNvSpPr txBox="1"/>
          <p:nvPr/>
        </p:nvSpPr>
        <p:spPr>
          <a:xfrm>
            <a:off x="6480000" y="1008000"/>
            <a:ext cx="3600000" cy="58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600" spc="-1" strike="noStrike">
                <a:latin typeface="Arial"/>
              </a:rPr>
              <a:t>The </a:t>
            </a:r>
            <a:r>
              <a:rPr b="0" lang="en-GB" sz="1600" spc="-1" strike="noStrike">
                <a:latin typeface="Arial"/>
              </a:rPr>
              <a:t>only </a:t>
            </a:r>
            <a:r>
              <a:rPr b="0" lang="en-GB" sz="1600" spc="-1" strike="noStrike">
                <a:latin typeface="Arial"/>
              </a:rPr>
              <a:t>metric</a:t>
            </a:r>
            <a:r>
              <a:rPr b="0" lang="en-GB" sz="1600" spc="-1" strike="noStrike">
                <a:latin typeface="Arial"/>
              </a:rPr>
              <a:t>s in </a:t>
            </a:r>
            <a:r>
              <a:rPr b="0" lang="en-GB" sz="1600" spc="-1" strike="noStrike">
                <a:latin typeface="Arial"/>
              </a:rPr>
              <a:t>the </a:t>
            </a:r>
            <a:r>
              <a:rPr b="0" lang="en-GB" sz="1600" spc="-1" strike="noStrike">
                <a:latin typeface="Arial"/>
              </a:rPr>
              <a:t>subfie</a:t>
            </a:r>
            <a:r>
              <a:rPr b="0" lang="en-GB" sz="1600" spc="-1" strike="noStrike">
                <a:latin typeface="Arial"/>
              </a:rPr>
              <a:t>ld are </a:t>
            </a:r>
            <a:r>
              <a:rPr b="0" lang="en-GB" sz="1600" spc="-1" strike="noStrike">
                <a:latin typeface="Arial"/>
              </a:rPr>
              <a:t>differe</a:t>
            </a:r>
            <a:r>
              <a:rPr b="0" lang="en-GB" sz="1600" spc="-1" strike="noStrike">
                <a:latin typeface="Arial"/>
              </a:rPr>
              <a:t>nt </a:t>
            </a:r>
            <a:r>
              <a:rPr b="0" lang="en-GB" sz="1600" spc="-1" strike="noStrike">
                <a:latin typeface="Arial"/>
              </a:rPr>
              <a:t>variati</a:t>
            </a:r>
            <a:r>
              <a:rPr b="0" lang="en-GB" sz="1600" spc="-1" strike="noStrike">
                <a:latin typeface="Arial"/>
              </a:rPr>
              <a:t>ons of </a:t>
            </a:r>
            <a:r>
              <a:rPr b="0" lang="en-GB" sz="1600" spc="-1" strike="noStrike">
                <a:latin typeface="Arial"/>
              </a:rPr>
              <a:t>speed</a:t>
            </a:r>
            <a:r>
              <a:rPr b="0" lang="en-GB" sz="1600" spc="-1" strike="noStrike">
                <a:latin typeface="Arial"/>
              </a:rPr>
              <a:t>up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2" name="TextShape 19"/>
          <p:cNvSpPr txBox="1"/>
          <p:nvPr/>
        </p:nvSpPr>
        <p:spPr>
          <a:xfrm>
            <a:off x="6480000" y="1944000"/>
            <a:ext cx="3528000" cy="372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600" spc="-1" strike="noStrike">
                <a:latin typeface="Arial"/>
              </a:rPr>
              <a:t>R</a:t>
            </a:r>
            <a:r>
              <a:rPr b="1" lang="en-GB" sz="1600" spc="-1" strike="noStrike">
                <a:latin typeface="Arial"/>
              </a:rPr>
              <a:t>e</a:t>
            </a:r>
            <a:r>
              <a:rPr b="1" lang="en-GB" sz="1600" spc="-1" strike="noStrike">
                <a:latin typeface="Arial"/>
              </a:rPr>
              <a:t>l</a:t>
            </a:r>
            <a:r>
              <a:rPr b="1" lang="en-GB" sz="1600" spc="-1" strike="noStrike">
                <a:latin typeface="Arial"/>
              </a:rPr>
              <a:t>a</a:t>
            </a:r>
            <a:r>
              <a:rPr b="1" lang="en-GB" sz="1600" spc="-1" strike="noStrike">
                <a:latin typeface="Arial"/>
              </a:rPr>
              <a:t>t</a:t>
            </a:r>
            <a:r>
              <a:rPr b="1" lang="en-GB" sz="1600" spc="-1" strike="noStrike">
                <a:latin typeface="Arial"/>
              </a:rPr>
              <a:t>i</a:t>
            </a:r>
            <a:r>
              <a:rPr b="1" lang="en-GB" sz="1600" spc="-1" strike="noStrike">
                <a:latin typeface="Arial"/>
              </a:rPr>
              <a:t>v</a:t>
            </a:r>
            <a:r>
              <a:rPr b="1" lang="en-GB" sz="1600" spc="-1" strike="noStrike">
                <a:latin typeface="Arial"/>
              </a:rPr>
              <a:t>e </a:t>
            </a:r>
            <a:r>
              <a:rPr b="1" lang="en-GB" sz="1600" spc="-1" strike="noStrike">
                <a:latin typeface="Arial"/>
              </a:rPr>
              <a:t>s</a:t>
            </a:r>
            <a:r>
              <a:rPr b="1" lang="en-GB" sz="1600" spc="-1" strike="noStrike">
                <a:latin typeface="Arial"/>
              </a:rPr>
              <a:t>p</a:t>
            </a:r>
            <a:r>
              <a:rPr b="1" lang="en-GB" sz="1600" spc="-1" strike="noStrike">
                <a:latin typeface="Arial"/>
              </a:rPr>
              <a:t>e</a:t>
            </a:r>
            <a:r>
              <a:rPr b="1" lang="en-GB" sz="1600" spc="-1" strike="noStrike">
                <a:latin typeface="Arial"/>
              </a:rPr>
              <a:t>e</a:t>
            </a:r>
            <a:r>
              <a:rPr b="1" lang="en-GB" sz="1600" spc="-1" strike="noStrike">
                <a:latin typeface="Arial"/>
              </a:rPr>
              <a:t>d</a:t>
            </a:r>
            <a:r>
              <a:rPr b="1" lang="en-GB" sz="1600" spc="-1" strike="noStrike">
                <a:latin typeface="Arial"/>
              </a:rPr>
              <a:t>u</a:t>
            </a:r>
            <a:r>
              <a:rPr b="1" lang="en-GB" sz="1600" spc="-1" strike="noStrike">
                <a:latin typeface="Arial"/>
              </a:rPr>
              <a:t>p</a:t>
            </a:r>
            <a:r>
              <a:rPr b="0" lang="en-GB" sz="1600" spc="-1" strike="noStrike">
                <a:latin typeface="Arial"/>
              </a:rPr>
              <a:t> </a:t>
            </a:r>
            <a:r>
              <a:rPr b="0" lang="en-GB" sz="1600" spc="-1" strike="noStrike">
                <a:latin typeface="Arial"/>
              </a:rPr>
              <a:t>(</a:t>
            </a:r>
            <a:r>
              <a:rPr b="0" lang="en-GB" sz="1600" spc="-1" strike="noStrike">
                <a:latin typeface="Arial"/>
              </a:rPr>
              <a:t>s</a:t>
            </a:r>
            <a:r>
              <a:rPr b="0" lang="en-GB" sz="1600" spc="-1" strike="noStrike">
                <a:latin typeface="Arial"/>
              </a:rPr>
              <a:t>e</a:t>
            </a:r>
            <a:r>
              <a:rPr b="0" lang="en-GB" sz="1600" spc="-1" strike="noStrike">
                <a:latin typeface="Arial"/>
              </a:rPr>
              <a:t>ri</a:t>
            </a:r>
            <a:r>
              <a:rPr b="0" lang="en-GB" sz="1600" spc="-1" strike="noStrike">
                <a:latin typeface="Arial"/>
              </a:rPr>
              <a:t>a</a:t>
            </a:r>
            <a:r>
              <a:rPr b="0" lang="en-GB" sz="1600" spc="-1" strike="noStrike">
                <a:latin typeface="Arial"/>
              </a:rPr>
              <a:t>l </a:t>
            </a:r>
            <a:r>
              <a:rPr b="0" lang="en-GB" sz="1600" spc="-1" strike="noStrike">
                <a:latin typeface="Arial"/>
              </a:rPr>
              <a:t>a</a:t>
            </a:r>
            <a:r>
              <a:rPr b="0" lang="en-GB" sz="1600" spc="-1" strike="noStrike">
                <a:latin typeface="Arial"/>
              </a:rPr>
              <a:t>l</a:t>
            </a:r>
            <a:r>
              <a:rPr b="0" lang="en-GB" sz="1600" spc="-1" strike="noStrike">
                <a:latin typeface="Arial"/>
              </a:rPr>
              <a:t>g</a:t>
            </a:r>
            <a:r>
              <a:rPr b="0" lang="en-GB" sz="1600" spc="-1" strike="noStrike">
                <a:latin typeface="Arial"/>
              </a:rPr>
              <a:t>o</a:t>
            </a:r>
            <a:r>
              <a:rPr b="0" lang="en-GB" sz="1600" spc="-1" strike="noStrike">
                <a:latin typeface="Arial"/>
              </a:rPr>
              <a:t>ri</a:t>
            </a:r>
            <a:r>
              <a:rPr b="0" lang="en-GB" sz="1600" spc="-1" strike="noStrike">
                <a:latin typeface="Arial"/>
              </a:rPr>
              <a:t>t</a:t>
            </a:r>
            <a:r>
              <a:rPr b="0" lang="en-GB" sz="1600" spc="-1" strike="noStrike">
                <a:latin typeface="Arial"/>
              </a:rPr>
              <a:t>h</a:t>
            </a:r>
            <a:r>
              <a:rPr b="0" lang="en-GB" sz="1600" spc="-1" strike="noStrike">
                <a:latin typeface="Arial"/>
              </a:rPr>
              <a:t>m</a:t>
            </a:r>
            <a:r>
              <a:rPr b="0" lang="en-GB" sz="1600" spc="-1" strike="noStrike">
                <a:latin typeface="Arial"/>
              </a:rPr>
              <a:t> </a:t>
            </a:r>
            <a:r>
              <a:rPr b="0" lang="en-GB" sz="1600" spc="-1" strike="noStrike">
                <a:latin typeface="Arial"/>
              </a:rPr>
              <a:t>v</a:t>
            </a:r>
            <a:r>
              <a:rPr b="0" lang="en-GB" sz="1600" spc="-1" strike="noStrike">
                <a:latin typeface="Arial"/>
              </a:rPr>
              <a:t>s </a:t>
            </a:r>
            <a:r>
              <a:rPr b="0" lang="en-GB" sz="1600" spc="-1" strike="noStrike">
                <a:latin typeface="Arial"/>
              </a:rPr>
              <a:t>p</a:t>
            </a:r>
            <a:r>
              <a:rPr b="0" lang="en-GB" sz="1600" spc="-1" strike="noStrike">
                <a:latin typeface="Arial"/>
              </a:rPr>
              <a:t>a</a:t>
            </a:r>
            <a:r>
              <a:rPr b="0" lang="en-GB" sz="1600" spc="-1" strike="noStrike">
                <a:latin typeface="Arial"/>
              </a:rPr>
              <a:t>r</a:t>
            </a:r>
            <a:r>
              <a:rPr b="0" lang="en-GB" sz="1600" spc="-1" strike="noStrike">
                <a:latin typeface="Arial"/>
              </a:rPr>
              <a:t>a</a:t>
            </a:r>
            <a:r>
              <a:rPr b="0" lang="en-GB" sz="1600" spc="-1" strike="noStrike">
                <a:latin typeface="Arial"/>
              </a:rPr>
              <a:t>ll</a:t>
            </a:r>
            <a:r>
              <a:rPr b="0" lang="en-GB" sz="1600" spc="-1" strike="noStrike">
                <a:latin typeface="Arial"/>
              </a:rPr>
              <a:t>e</a:t>
            </a:r>
            <a:r>
              <a:rPr b="0" lang="en-GB" sz="1600" spc="-1" strike="noStrike">
                <a:latin typeface="Arial"/>
              </a:rPr>
              <a:t>l </a:t>
            </a:r>
            <a:r>
              <a:rPr b="0" lang="en-GB" sz="1600" spc="-1" strike="noStrike">
                <a:latin typeface="Arial"/>
              </a:rPr>
              <a:t>a</a:t>
            </a:r>
            <a:r>
              <a:rPr b="0" lang="en-GB" sz="1600" spc="-1" strike="noStrike">
                <a:latin typeface="Arial"/>
              </a:rPr>
              <a:t>l</a:t>
            </a:r>
            <a:r>
              <a:rPr b="0" lang="en-GB" sz="1600" spc="-1" strike="noStrike">
                <a:latin typeface="Arial"/>
              </a:rPr>
              <a:t>g</a:t>
            </a:r>
            <a:r>
              <a:rPr b="0" lang="en-GB" sz="1600" spc="-1" strike="noStrike">
                <a:latin typeface="Arial"/>
              </a:rPr>
              <a:t>o</a:t>
            </a:r>
            <a:r>
              <a:rPr b="0" lang="en-GB" sz="1600" spc="-1" strike="noStrike">
                <a:latin typeface="Arial"/>
              </a:rPr>
              <a:t>ri</a:t>
            </a:r>
            <a:r>
              <a:rPr b="0" lang="en-GB" sz="1600" spc="-1" strike="noStrike">
                <a:latin typeface="Arial"/>
              </a:rPr>
              <a:t>t</a:t>
            </a:r>
            <a:r>
              <a:rPr b="0" lang="en-GB" sz="1600" spc="-1" strike="noStrike">
                <a:latin typeface="Arial"/>
              </a:rPr>
              <a:t>h</a:t>
            </a:r>
            <a:r>
              <a:rPr b="0" lang="en-GB" sz="1600" spc="-1" strike="noStrike">
                <a:latin typeface="Arial"/>
              </a:rPr>
              <a:t>m</a:t>
            </a:r>
            <a:r>
              <a:rPr b="0" lang="en-GB" sz="1600" spc="-1" strike="noStrike">
                <a:latin typeface="Arial"/>
              </a:rPr>
              <a:t>)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600" spc="-1" strike="noStrike">
                <a:latin typeface="Arial"/>
              </a:rPr>
              <a:t>R</a:t>
            </a:r>
            <a:r>
              <a:rPr b="1" lang="en-GB" sz="1600" spc="-1" strike="noStrike">
                <a:latin typeface="Arial"/>
              </a:rPr>
              <a:t>e</a:t>
            </a:r>
            <a:r>
              <a:rPr b="1" lang="en-GB" sz="1600" spc="-1" strike="noStrike">
                <a:latin typeface="Arial"/>
              </a:rPr>
              <a:t>a</a:t>
            </a:r>
            <a:r>
              <a:rPr b="1" lang="en-GB" sz="1600" spc="-1" strike="noStrike">
                <a:latin typeface="Arial"/>
              </a:rPr>
              <a:t>l </a:t>
            </a:r>
            <a:r>
              <a:rPr b="1" lang="en-GB" sz="1600" spc="-1" strike="noStrike">
                <a:latin typeface="Arial"/>
              </a:rPr>
              <a:t>s</a:t>
            </a:r>
            <a:r>
              <a:rPr b="1" lang="en-GB" sz="1600" spc="-1" strike="noStrike">
                <a:latin typeface="Arial"/>
              </a:rPr>
              <a:t>p</a:t>
            </a:r>
            <a:r>
              <a:rPr b="1" lang="en-GB" sz="1600" spc="-1" strike="noStrike">
                <a:latin typeface="Arial"/>
              </a:rPr>
              <a:t>e</a:t>
            </a:r>
            <a:r>
              <a:rPr b="1" lang="en-GB" sz="1600" spc="-1" strike="noStrike">
                <a:latin typeface="Arial"/>
              </a:rPr>
              <a:t>e</a:t>
            </a:r>
            <a:r>
              <a:rPr b="1" lang="en-GB" sz="1600" spc="-1" strike="noStrike">
                <a:latin typeface="Arial"/>
              </a:rPr>
              <a:t>d</a:t>
            </a:r>
            <a:r>
              <a:rPr b="1" lang="en-GB" sz="1600" spc="-1" strike="noStrike">
                <a:latin typeface="Arial"/>
              </a:rPr>
              <a:t>u</a:t>
            </a:r>
            <a:r>
              <a:rPr b="1" lang="en-GB" sz="1600" spc="-1" strike="noStrike">
                <a:latin typeface="Arial"/>
              </a:rPr>
              <a:t>p</a:t>
            </a:r>
            <a:r>
              <a:rPr b="0" lang="en-GB" sz="1600" spc="-1" strike="noStrike">
                <a:latin typeface="Arial"/>
              </a:rPr>
              <a:t> </a:t>
            </a:r>
            <a:r>
              <a:rPr b="0" lang="en-GB" sz="1600" spc="-1" strike="noStrike">
                <a:latin typeface="Arial"/>
              </a:rPr>
              <a:t>(</a:t>
            </a:r>
            <a:r>
              <a:rPr b="0" lang="en-GB" sz="1600" spc="-1" strike="noStrike">
                <a:latin typeface="Arial"/>
              </a:rPr>
              <a:t>b</a:t>
            </a:r>
            <a:r>
              <a:rPr b="0" lang="en-GB" sz="1600" spc="-1" strike="noStrike">
                <a:latin typeface="Arial"/>
              </a:rPr>
              <a:t>e</a:t>
            </a:r>
            <a:r>
              <a:rPr b="0" lang="en-GB" sz="1600" spc="-1" strike="noStrike">
                <a:latin typeface="Arial"/>
              </a:rPr>
              <a:t>s</a:t>
            </a:r>
            <a:r>
              <a:rPr b="0" lang="en-GB" sz="1600" spc="-1" strike="noStrike">
                <a:latin typeface="Arial"/>
              </a:rPr>
              <a:t>t </a:t>
            </a:r>
            <a:r>
              <a:rPr b="0" lang="en-GB" sz="1600" spc="-1" strike="noStrike">
                <a:latin typeface="Arial"/>
              </a:rPr>
              <a:t>k</a:t>
            </a:r>
            <a:r>
              <a:rPr b="0" lang="en-GB" sz="1600" spc="-1" strike="noStrike">
                <a:latin typeface="Arial"/>
              </a:rPr>
              <a:t>n</a:t>
            </a:r>
            <a:r>
              <a:rPr b="0" lang="en-GB" sz="1600" spc="-1" strike="noStrike">
                <a:latin typeface="Arial"/>
              </a:rPr>
              <a:t>o</a:t>
            </a:r>
            <a:r>
              <a:rPr b="0" lang="en-GB" sz="1600" spc="-1" strike="noStrike">
                <a:latin typeface="Arial"/>
              </a:rPr>
              <a:t>w</a:t>
            </a:r>
            <a:r>
              <a:rPr b="0" lang="en-GB" sz="1600" spc="-1" strike="noStrike">
                <a:latin typeface="Arial"/>
              </a:rPr>
              <a:t>n </a:t>
            </a:r>
            <a:r>
              <a:rPr b="0" lang="en-GB" sz="1600" spc="-1" strike="noStrike">
                <a:latin typeface="Arial"/>
              </a:rPr>
              <a:t>s</a:t>
            </a:r>
            <a:r>
              <a:rPr b="0" lang="en-GB" sz="1600" spc="-1" strike="noStrike">
                <a:latin typeface="Arial"/>
              </a:rPr>
              <a:t>e</a:t>
            </a:r>
            <a:r>
              <a:rPr b="0" lang="en-GB" sz="1600" spc="-1" strike="noStrike">
                <a:latin typeface="Arial"/>
              </a:rPr>
              <a:t>ri</a:t>
            </a:r>
            <a:r>
              <a:rPr b="0" lang="en-GB" sz="1600" spc="-1" strike="noStrike">
                <a:latin typeface="Arial"/>
              </a:rPr>
              <a:t>a</a:t>
            </a:r>
            <a:r>
              <a:rPr b="0" lang="en-GB" sz="1600" spc="-1" strike="noStrike">
                <a:latin typeface="Arial"/>
              </a:rPr>
              <a:t>l </a:t>
            </a:r>
            <a:r>
              <a:rPr b="0" lang="en-GB" sz="1600" spc="-1" strike="noStrike">
                <a:latin typeface="Arial"/>
              </a:rPr>
              <a:t>a</a:t>
            </a:r>
            <a:r>
              <a:rPr b="0" lang="en-GB" sz="1600" spc="-1" strike="noStrike">
                <a:latin typeface="Arial"/>
              </a:rPr>
              <a:t>l</a:t>
            </a:r>
            <a:r>
              <a:rPr b="0" lang="en-GB" sz="1600" spc="-1" strike="noStrike">
                <a:latin typeface="Arial"/>
              </a:rPr>
              <a:t>g</a:t>
            </a:r>
            <a:r>
              <a:rPr b="0" lang="en-GB" sz="1600" spc="-1" strike="noStrike">
                <a:latin typeface="Arial"/>
              </a:rPr>
              <a:t>o</a:t>
            </a:r>
            <a:r>
              <a:rPr b="0" lang="en-GB" sz="1600" spc="-1" strike="noStrike">
                <a:latin typeface="Arial"/>
              </a:rPr>
              <a:t>ri</a:t>
            </a:r>
            <a:r>
              <a:rPr b="0" lang="en-GB" sz="1600" spc="-1" strike="noStrike">
                <a:latin typeface="Arial"/>
              </a:rPr>
              <a:t>t</a:t>
            </a:r>
            <a:r>
              <a:rPr b="0" lang="en-GB" sz="1600" spc="-1" strike="noStrike">
                <a:latin typeface="Arial"/>
              </a:rPr>
              <a:t>h</a:t>
            </a:r>
            <a:r>
              <a:rPr b="0" lang="en-GB" sz="1600" spc="-1" strike="noStrike">
                <a:latin typeface="Arial"/>
              </a:rPr>
              <a:t>m</a:t>
            </a:r>
            <a:r>
              <a:rPr b="0" lang="en-GB" sz="1600" spc="-1" strike="noStrike">
                <a:latin typeface="Arial"/>
              </a:rPr>
              <a:t> </a:t>
            </a:r>
            <a:r>
              <a:rPr b="0" lang="en-GB" sz="1600" spc="-1" strike="noStrike">
                <a:latin typeface="Arial"/>
              </a:rPr>
              <a:t>v</a:t>
            </a:r>
            <a:r>
              <a:rPr b="0" lang="en-GB" sz="1600" spc="-1" strike="noStrike">
                <a:latin typeface="Arial"/>
              </a:rPr>
              <a:t>s </a:t>
            </a:r>
            <a:r>
              <a:rPr b="0" lang="en-GB" sz="1600" spc="-1" strike="noStrike">
                <a:latin typeface="Arial"/>
              </a:rPr>
              <a:t>p</a:t>
            </a:r>
            <a:r>
              <a:rPr b="0" lang="en-GB" sz="1600" spc="-1" strike="noStrike">
                <a:latin typeface="Arial"/>
              </a:rPr>
              <a:t>a</a:t>
            </a:r>
            <a:r>
              <a:rPr b="0" lang="en-GB" sz="1600" spc="-1" strike="noStrike">
                <a:latin typeface="Arial"/>
              </a:rPr>
              <a:t>r</a:t>
            </a:r>
            <a:r>
              <a:rPr b="0" lang="en-GB" sz="1600" spc="-1" strike="noStrike">
                <a:latin typeface="Arial"/>
              </a:rPr>
              <a:t>a</a:t>
            </a:r>
            <a:r>
              <a:rPr b="0" lang="en-GB" sz="1600" spc="-1" strike="noStrike">
                <a:latin typeface="Arial"/>
              </a:rPr>
              <a:t>ll</a:t>
            </a:r>
            <a:r>
              <a:rPr b="0" lang="en-GB" sz="1600" spc="-1" strike="noStrike">
                <a:latin typeface="Arial"/>
              </a:rPr>
              <a:t>e</a:t>
            </a:r>
            <a:r>
              <a:rPr b="0" lang="en-GB" sz="1600" spc="-1" strike="noStrike">
                <a:latin typeface="Arial"/>
              </a:rPr>
              <a:t>l </a:t>
            </a:r>
            <a:r>
              <a:rPr b="0" lang="en-GB" sz="1600" spc="-1" strike="noStrike">
                <a:latin typeface="Arial"/>
              </a:rPr>
              <a:t>a</a:t>
            </a:r>
            <a:r>
              <a:rPr b="0" lang="en-GB" sz="1600" spc="-1" strike="noStrike">
                <a:latin typeface="Arial"/>
              </a:rPr>
              <a:t>l</a:t>
            </a:r>
            <a:r>
              <a:rPr b="0" lang="en-GB" sz="1600" spc="-1" strike="noStrike">
                <a:latin typeface="Arial"/>
              </a:rPr>
              <a:t>g</a:t>
            </a:r>
            <a:r>
              <a:rPr b="0" lang="en-GB" sz="1600" spc="-1" strike="noStrike">
                <a:latin typeface="Arial"/>
              </a:rPr>
              <a:t>o</a:t>
            </a:r>
            <a:r>
              <a:rPr b="0" lang="en-GB" sz="1600" spc="-1" strike="noStrike">
                <a:latin typeface="Arial"/>
              </a:rPr>
              <a:t>ri</a:t>
            </a:r>
            <a:r>
              <a:rPr b="0" lang="en-GB" sz="1600" spc="-1" strike="noStrike">
                <a:latin typeface="Arial"/>
              </a:rPr>
              <a:t>t</a:t>
            </a:r>
            <a:r>
              <a:rPr b="0" lang="en-GB" sz="1600" spc="-1" strike="noStrike">
                <a:latin typeface="Arial"/>
              </a:rPr>
              <a:t>h</a:t>
            </a:r>
            <a:r>
              <a:rPr b="0" lang="en-GB" sz="1600" spc="-1" strike="noStrike">
                <a:latin typeface="Arial"/>
              </a:rPr>
              <a:t>m</a:t>
            </a:r>
            <a:r>
              <a:rPr b="0" lang="en-GB" sz="1600" spc="-1" strike="noStrike">
                <a:latin typeface="Arial"/>
              </a:rPr>
              <a:t>)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600" spc="-1" strike="noStrike">
                <a:latin typeface="Arial"/>
                <a:ea typeface="Noto Sans CJK SC Regular"/>
              </a:rPr>
              <a:t>A</a:t>
            </a:r>
            <a:r>
              <a:rPr b="1" lang="en-GB" sz="1600" spc="-1" strike="noStrike">
                <a:latin typeface="Arial"/>
                <a:ea typeface="Noto Sans CJK SC Regular"/>
              </a:rPr>
              <a:t>b</a:t>
            </a:r>
            <a:r>
              <a:rPr b="1" lang="en-GB" sz="1600" spc="-1" strike="noStrike">
                <a:latin typeface="Arial"/>
                <a:ea typeface="Noto Sans CJK SC Regular"/>
              </a:rPr>
              <a:t>s</a:t>
            </a:r>
            <a:r>
              <a:rPr b="1" lang="en-GB" sz="1600" spc="-1" strike="noStrike">
                <a:latin typeface="Arial"/>
                <a:ea typeface="Noto Sans CJK SC Regular"/>
              </a:rPr>
              <a:t>o</a:t>
            </a:r>
            <a:r>
              <a:rPr b="1" lang="en-GB" sz="1600" spc="-1" strike="noStrike">
                <a:latin typeface="Arial"/>
                <a:ea typeface="Noto Sans CJK SC Regular"/>
              </a:rPr>
              <a:t>l</a:t>
            </a:r>
            <a:r>
              <a:rPr b="1" lang="en-GB" sz="1600" spc="-1" strike="noStrike">
                <a:latin typeface="Arial"/>
                <a:ea typeface="Noto Sans CJK SC Regular"/>
              </a:rPr>
              <a:t>u</a:t>
            </a:r>
            <a:r>
              <a:rPr b="1" lang="en-GB" sz="1600" spc="-1" strike="noStrike">
                <a:latin typeface="Arial"/>
                <a:ea typeface="Noto Sans CJK SC Regular"/>
              </a:rPr>
              <a:t>t</a:t>
            </a:r>
            <a:r>
              <a:rPr b="1" lang="en-GB" sz="1600" spc="-1" strike="noStrike">
                <a:latin typeface="Arial"/>
                <a:ea typeface="Noto Sans CJK SC Regular"/>
              </a:rPr>
              <a:t>e </a:t>
            </a:r>
            <a:r>
              <a:rPr b="1" lang="en-GB" sz="1600" spc="-1" strike="noStrike">
                <a:latin typeface="Arial"/>
                <a:ea typeface="Noto Sans CJK SC Regular"/>
              </a:rPr>
              <a:t>s</a:t>
            </a:r>
            <a:r>
              <a:rPr b="1" lang="en-GB" sz="1600" spc="-1" strike="noStrike">
                <a:latin typeface="Arial"/>
                <a:ea typeface="Noto Sans CJK SC Regular"/>
              </a:rPr>
              <a:t>p</a:t>
            </a:r>
            <a:r>
              <a:rPr b="1" lang="en-GB" sz="1600" spc="-1" strike="noStrike">
                <a:latin typeface="Arial"/>
                <a:ea typeface="Noto Sans CJK SC Regular"/>
              </a:rPr>
              <a:t>e</a:t>
            </a:r>
            <a:r>
              <a:rPr b="1" lang="en-GB" sz="1600" spc="-1" strike="noStrike">
                <a:latin typeface="Arial"/>
                <a:ea typeface="Noto Sans CJK SC Regular"/>
              </a:rPr>
              <a:t>e</a:t>
            </a:r>
            <a:r>
              <a:rPr b="1" lang="en-GB" sz="1600" spc="-1" strike="noStrike">
                <a:latin typeface="Arial"/>
                <a:ea typeface="Noto Sans CJK SC Regular"/>
              </a:rPr>
              <a:t>d</a:t>
            </a:r>
            <a:r>
              <a:rPr b="1" lang="en-GB" sz="1600" spc="-1" strike="noStrike">
                <a:latin typeface="Arial"/>
                <a:ea typeface="Noto Sans CJK SC Regular"/>
              </a:rPr>
              <a:t>u</a:t>
            </a:r>
            <a:r>
              <a:rPr b="1" lang="en-GB" sz="1600" spc="-1" strike="noStrike">
                <a:latin typeface="Arial"/>
                <a:ea typeface="Noto Sans CJK SC Regular"/>
              </a:rPr>
              <a:t>p</a:t>
            </a:r>
            <a:r>
              <a:rPr b="0" lang="en-GB" sz="1600" spc="-1" strike="noStrike">
                <a:latin typeface="Arial"/>
                <a:ea typeface="Noto Sans CJK SC Regular"/>
              </a:rPr>
              <a:t> </a:t>
            </a:r>
            <a:r>
              <a:rPr b="0" lang="en-GB" sz="1600" spc="-1" strike="noStrike">
                <a:latin typeface="Arial"/>
              </a:rPr>
              <a:t>(</a:t>
            </a:r>
            <a:r>
              <a:rPr b="0" lang="en-GB" sz="1600" spc="-1" strike="noStrike">
                <a:latin typeface="Arial"/>
              </a:rPr>
              <a:t>b</a:t>
            </a:r>
            <a:r>
              <a:rPr b="0" lang="en-GB" sz="1600" spc="-1" strike="noStrike">
                <a:latin typeface="Arial"/>
              </a:rPr>
              <a:t>e</a:t>
            </a:r>
            <a:r>
              <a:rPr b="0" lang="en-GB" sz="1600" spc="-1" strike="noStrike">
                <a:latin typeface="Arial"/>
              </a:rPr>
              <a:t>s</a:t>
            </a:r>
            <a:r>
              <a:rPr b="0" lang="en-GB" sz="1600" spc="-1" strike="noStrike">
                <a:latin typeface="Arial"/>
              </a:rPr>
              <a:t>t </a:t>
            </a:r>
            <a:r>
              <a:rPr b="0" lang="en-GB" sz="1600" spc="-1" strike="noStrike">
                <a:latin typeface="Arial"/>
              </a:rPr>
              <a:t>k</a:t>
            </a:r>
            <a:r>
              <a:rPr b="0" lang="en-GB" sz="1600" spc="-1" strike="noStrike">
                <a:latin typeface="Arial"/>
              </a:rPr>
              <a:t>n</a:t>
            </a:r>
            <a:r>
              <a:rPr b="0" lang="en-GB" sz="1600" spc="-1" strike="noStrike">
                <a:latin typeface="Arial"/>
              </a:rPr>
              <a:t>o</a:t>
            </a:r>
            <a:r>
              <a:rPr b="0" lang="en-GB" sz="1600" spc="-1" strike="noStrike">
                <a:latin typeface="Arial"/>
              </a:rPr>
              <a:t>w</a:t>
            </a:r>
            <a:r>
              <a:rPr b="0" lang="en-GB" sz="1600" spc="-1" strike="noStrike">
                <a:latin typeface="Arial"/>
              </a:rPr>
              <a:t>n </a:t>
            </a:r>
            <a:r>
              <a:rPr b="0" lang="en-GB" sz="1600" spc="-1" strike="noStrike">
                <a:latin typeface="Arial"/>
              </a:rPr>
              <a:t>s</a:t>
            </a:r>
            <a:r>
              <a:rPr b="0" lang="en-GB" sz="1600" spc="-1" strike="noStrike">
                <a:latin typeface="Arial"/>
              </a:rPr>
              <a:t>e</a:t>
            </a:r>
            <a:r>
              <a:rPr b="0" lang="en-GB" sz="1600" spc="-1" strike="noStrike">
                <a:latin typeface="Arial"/>
              </a:rPr>
              <a:t>ri</a:t>
            </a:r>
            <a:r>
              <a:rPr b="0" lang="en-GB" sz="1600" spc="-1" strike="noStrike">
                <a:latin typeface="Arial"/>
              </a:rPr>
              <a:t>a</a:t>
            </a:r>
            <a:r>
              <a:rPr b="0" lang="en-GB" sz="1600" spc="-1" strike="noStrike">
                <a:latin typeface="Arial"/>
              </a:rPr>
              <a:t>l </a:t>
            </a:r>
            <a:r>
              <a:rPr b="0" lang="en-GB" sz="1600" spc="-1" strike="noStrike">
                <a:latin typeface="Arial"/>
              </a:rPr>
              <a:t>a</a:t>
            </a:r>
            <a:r>
              <a:rPr b="0" lang="en-GB" sz="1600" spc="-1" strike="noStrike">
                <a:latin typeface="Arial"/>
              </a:rPr>
              <a:t>l</a:t>
            </a:r>
            <a:r>
              <a:rPr b="0" lang="en-GB" sz="1600" spc="-1" strike="noStrike">
                <a:latin typeface="Arial"/>
              </a:rPr>
              <a:t>g</a:t>
            </a:r>
            <a:r>
              <a:rPr b="0" lang="en-GB" sz="1600" spc="-1" strike="noStrike">
                <a:latin typeface="Arial"/>
              </a:rPr>
              <a:t>o</a:t>
            </a:r>
            <a:r>
              <a:rPr b="0" lang="en-GB" sz="1600" spc="-1" strike="noStrike">
                <a:latin typeface="Arial"/>
              </a:rPr>
              <a:t>ri</a:t>
            </a:r>
            <a:r>
              <a:rPr b="0" lang="en-GB" sz="1600" spc="-1" strike="noStrike">
                <a:latin typeface="Arial"/>
              </a:rPr>
              <a:t>t</a:t>
            </a:r>
            <a:r>
              <a:rPr b="0" lang="en-GB" sz="1600" spc="-1" strike="noStrike">
                <a:latin typeface="Arial"/>
              </a:rPr>
              <a:t>h</a:t>
            </a:r>
            <a:r>
              <a:rPr b="0" lang="en-GB" sz="1600" spc="-1" strike="noStrike">
                <a:latin typeface="Arial"/>
              </a:rPr>
              <a:t>m</a:t>
            </a:r>
            <a:r>
              <a:rPr b="0" lang="en-GB" sz="1600" spc="-1" strike="noStrike">
                <a:latin typeface="Arial"/>
              </a:rPr>
              <a:t> </a:t>
            </a:r>
            <a:r>
              <a:rPr b="0" lang="en-GB" sz="1600" spc="-1" strike="noStrike">
                <a:latin typeface="Arial"/>
              </a:rPr>
              <a:t>o</a:t>
            </a:r>
            <a:r>
              <a:rPr b="0" lang="en-GB" sz="1600" spc="-1" strike="noStrike">
                <a:latin typeface="Arial"/>
              </a:rPr>
              <a:t>n </a:t>
            </a:r>
            <a:r>
              <a:rPr b="0" lang="en-GB" sz="1600" spc="-1" strike="noStrike">
                <a:latin typeface="Arial"/>
              </a:rPr>
              <a:t>t</a:t>
            </a:r>
            <a:r>
              <a:rPr b="0" lang="en-GB" sz="1600" spc="-1" strike="noStrike">
                <a:latin typeface="Arial"/>
              </a:rPr>
              <a:t>h</a:t>
            </a:r>
            <a:r>
              <a:rPr b="0" lang="en-GB" sz="1600" spc="-1" strike="noStrike">
                <a:latin typeface="Arial"/>
              </a:rPr>
              <a:t>e </a:t>
            </a:r>
            <a:r>
              <a:rPr b="0" lang="en-GB" sz="1600" spc="-1" strike="noStrike">
                <a:latin typeface="Arial"/>
              </a:rPr>
              <a:t>b</a:t>
            </a:r>
            <a:r>
              <a:rPr b="0" lang="en-GB" sz="1600" spc="-1" strike="noStrike">
                <a:latin typeface="Arial"/>
              </a:rPr>
              <a:t>e</a:t>
            </a:r>
            <a:r>
              <a:rPr b="0" lang="en-GB" sz="1600" spc="-1" strike="noStrike">
                <a:latin typeface="Arial"/>
              </a:rPr>
              <a:t>s</a:t>
            </a:r>
            <a:r>
              <a:rPr b="0" lang="en-GB" sz="1600" spc="-1" strike="noStrike">
                <a:latin typeface="Arial"/>
              </a:rPr>
              <a:t>t </a:t>
            </a:r>
            <a:r>
              <a:rPr b="0" lang="en-GB" sz="1600" spc="-1" strike="noStrike">
                <a:latin typeface="Arial"/>
              </a:rPr>
              <a:t>s</a:t>
            </a:r>
            <a:r>
              <a:rPr b="0" lang="en-GB" sz="1600" spc="-1" strike="noStrike">
                <a:latin typeface="Arial"/>
              </a:rPr>
              <a:t>e</a:t>
            </a:r>
            <a:r>
              <a:rPr b="0" lang="en-GB" sz="1600" spc="-1" strike="noStrike">
                <a:latin typeface="Arial"/>
              </a:rPr>
              <a:t>ri</a:t>
            </a:r>
            <a:r>
              <a:rPr b="0" lang="en-GB" sz="1600" spc="-1" strike="noStrike">
                <a:latin typeface="Arial"/>
              </a:rPr>
              <a:t>a</a:t>
            </a:r>
            <a:r>
              <a:rPr b="0" lang="en-GB" sz="1600" spc="-1" strike="noStrike">
                <a:latin typeface="Arial"/>
              </a:rPr>
              <a:t>l </a:t>
            </a:r>
            <a:r>
              <a:rPr b="0" lang="en-GB" sz="1600" spc="-1" strike="noStrike">
                <a:latin typeface="Arial"/>
              </a:rPr>
              <a:t>h</a:t>
            </a:r>
            <a:r>
              <a:rPr b="0" lang="en-GB" sz="1600" spc="-1" strike="noStrike">
                <a:latin typeface="Arial"/>
              </a:rPr>
              <a:t>a</a:t>
            </a:r>
            <a:r>
              <a:rPr b="0" lang="en-GB" sz="1600" spc="-1" strike="noStrike">
                <a:latin typeface="Arial"/>
              </a:rPr>
              <a:t>r</a:t>
            </a:r>
            <a:r>
              <a:rPr b="0" lang="en-GB" sz="1600" spc="-1" strike="noStrike">
                <a:latin typeface="Arial"/>
              </a:rPr>
              <a:t>d</a:t>
            </a:r>
            <a:r>
              <a:rPr b="0" lang="en-GB" sz="1600" spc="-1" strike="noStrike">
                <a:latin typeface="Arial"/>
              </a:rPr>
              <a:t>w</a:t>
            </a:r>
            <a:r>
              <a:rPr b="0" lang="en-GB" sz="1600" spc="-1" strike="noStrike">
                <a:latin typeface="Arial"/>
              </a:rPr>
              <a:t>a</a:t>
            </a:r>
            <a:r>
              <a:rPr b="0" lang="en-GB" sz="1600" spc="-1" strike="noStrike">
                <a:latin typeface="Arial"/>
              </a:rPr>
              <a:t>r</a:t>
            </a:r>
            <a:r>
              <a:rPr b="0" lang="en-GB" sz="1600" spc="-1" strike="noStrike">
                <a:latin typeface="Arial"/>
              </a:rPr>
              <a:t>e </a:t>
            </a:r>
            <a:r>
              <a:rPr b="0" lang="en-GB" sz="1600" spc="-1" strike="noStrike">
                <a:latin typeface="Arial"/>
              </a:rPr>
              <a:t>v</a:t>
            </a:r>
            <a:r>
              <a:rPr b="0" lang="en-GB" sz="1600" spc="-1" strike="noStrike">
                <a:latin typeface="Arial"/>
              </a:rPr>
              <a:t>s </a:t>
            </a:r>
            <a:r>
              <a:rPr b="0" lang="en-GB" sz="1600" spc="-1" strike="noStrike">
                <a:latin typeface="Arial"/>
              </a:rPr>
              <a:t>p</a:t>
            </a:r>
            <a:r>
              <a:rPr b="0" lang="en-GB" sz="1600" spc="-1" strike="noStrike">
                <a:latin typeface="Arial"/>
              </a:rPr>
              <a:t>a</a:t>
            </a:r>
            <a:r>
              <a:rPr b="0" lang="en-GB" sz="1600" spc="-1" strike="noStrike">
                <a:latin typeface="Arial"/>
              </a:rPr>
              <a:t>r</a:t>
            </a:r>
            <a:r>
              <a:rPr b="0" lang="en-GB" sz="1600" spc="-1" strike="noStrike">
                <a:latin typeface="Arial"/>
              </a:rPr>
              <a:t>a</a:t>
            </a:r>
            <a:r>
              <a:rPr b="0" lang="en-GB" sz="1600" spc="-1" strike="noStrike">
                <a:latin typeface="Arial"/>
              </a:rPr>
              <a:t>ll</a:t>
            </a:r>
            <a:r>
              <a:rPr b="0" lang="en-GB" sz="1600" spc="-1" strike="noStrike">
                <a:latin typeface="Arial"/>
              </a:rPr>
              <a:t>e</a:t>
            </a:r>
            <a:r>
              <a:rPr b="0" lang="en-GB" sz="1600" spc="-1" strike="noStrike">
                <a:latin typeface="Arial"/>
              </a:rPr>
              <a:t>l </a:t>
            </a:r>
            <a:r>
              <a:rPr b="0" lang="en-GB" sz="1600" spc="-1" strike="noStrike">
                <a:latin typeface="Arial"/>
              </a:rPr>
              <a:t>a</a:t>
            </a:r>
            <a:r>
              <a:rPr b="0" lang="en-GB" sz="1600" spc="-1" strike="noStrike">
                <a:latin typeface="Arial"/>
              </a:rPr>
              <a:t>l</a:t>
            </a:r>
            <a:r>
              <a:rPr b="0" lang="en-GB" sz="1600" spc="-1" strike="noStrike">
                <a:latin typeface="Arial"/>
              </a:rPr>
              <a:t>g</a:t>
            </a:r>
            <a:r>
              <a:rPr b="0" lang="en-GB" sz="1600" spc="-1" strike="noStrike">
                <a:latin typeface="Arial"/>
              </a:rPr>
              <a:t>o</a:t>
            </a:r>
            <a:r>
              <a:rPr b="0" lang="en-GB" sz="1600" spc="-1" strike="noStrike">
                <a:latin typeface="Arial"/>
              </a:rPr>
              <a:t>ri</a:t>
            </a:r>
            <a:r>
              <a:rPr b="0" lang="en-GB" sz="1600" spc="-1" strike="noStrike">
                <a:latin typeface="Arial"/>
              </a:rPr>
              <a:t>t</a:t>
            </a:r>
            <a:r>
              <a:rPr b="0" lang="en-GB" sz="1600" spc="-1" strike="noStrike">
                <a:latin typeface="Arial"/>
              </a:rPr>
              <a:t>h</a:t>
            </a:r>
            <a:r>
              <a:rPr b="0" lang="en-GB" sz="1600" spc="-1" strike="noStrike">
                <a:latin typeface="Arial"/>
              </a:rPr>
              <a:t>m</a:t>
            </a:r>
            <a:r>
              <a:rPr b="0" lang="en-GB" sz="1600" spc="-1" strike="noStrike">
                <a:latin typeface="Arial"/>
              </a:rPr>
              <a:t>)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600" spc="-1" strike="noStrike">
                <a:latin typeface="Arial"/>
              </a:rPr>
              <a:t>A</a:t>
            </a:r>
            <a:r>
              <a:rPr b="1" lang="en-GB" sz="1600" spc="-1" strike="noStrike">
                <a:latin typeface="Arial"/>
              </a:rPr>
              <a:t>n</a:t>
            </a:r>
            <a:r>
              <a:rPr b="1" lang="en-GB" sz="1600" spc="-1" strike="noStrike">
                <a:latin typeface="Arial"/>
              </a:rPr>
              <a:t>a</a:t>
            </a:r>
            <a:r>
              <a:rPr b="1" lang="en-GB" sz="1600" spc="-1" strike="noStrike">
                <a:latin typeface="Arial"/>
              </a:rPr>
              <a:t>l</a:t>
            </a:r>
            <a:r>
              <a:rPr b="1" lang="en-GB" sz="1600" spc="-1" strike="noStrike">
                <a:latin typeface="Arial"/>
              </a:rPr>
              <a:t>y</a:t>
            </a:r>
            <a:r>
              <a:rPr b="1" lang="en-GB" sz="1600" spc="-1" strike="noStrike">
                <a:latin typeface="Arial"/>
              </a:rPr>
              <a:t>t</a:t>
            </a:r>
            <a:r>
              <a:rPr b="1" lang="en-GB" sz="1600" spc="-1" strike="noStrike">
                <a:latin typeface="Arial"/>
              </a:rPr>
              <a:t>i</a:t>
            </a:r>
            <a:r>
              <a:rPr b="1" lang="en-GB" sz="1600" spc="-1" strike="noStrike">
                <a:latin typeface="Arial"/>
              </a:rPr>
              <a:t>c</a:t>
            </a:r>
            <a:r>
              <a:rPr b="1" lang="en-GB" sz="1600" spc="-1" strike="noStrike">
                <a:latin typeface="Arial"/>
              </a:rPr>
              <a:t>a</a:t>
            </a:r>
            <a:r>
              <a:rPr b="1" lang="en-GB" sz="1600" spc="-1" strike="noStrike">
                <a:latin typeface="Arial"/>
              </a:rPr>
              <a:t>l </a:t>
            </a:r>
            <a:r>
              <a:rPr b="1" lang="en-GB" sz="1600" spc="-1" strike="noStrike">
                <a:latin typeface="Arial"/>
              </a:rPr>
              <a:t>s</a:t>
            </a:r>
            <a:r>
              <a:rPr b="1" lang="en-GB" sz="1600" spc="-1" strike="noStrike">
                <a:latin typeface="Arial"/>
              </a:rPr>
              <a:t>p</a:t>
            </a:r>
            <a:r>
              <a:rPr b="1" lang="en-GB" sz="1600" spc="-1" strike="noStrike">
                <a:latin typeface="Arial"/>
              </a:rPr>
              <a:t>e</a:t>
            </a:r>
            <a:r>
              <a:rPr b="1" lang="en-GB" sz="1600" spc="-1" strike="noStrike">
                <a:latin typeface="Arial"/>
              </a:rPr>
              <a:t>e</a:t>
            </a:r>
            <a:r>
              <a:rPr b="1" lang="en-GB" sz="1600" spc="-1" strike="noStrike">
                <a:latin typeface="Arial"/>
              </a:rPr>
              <a:t>d</a:t>
            </a:r>
            <a:r>
              <a:rPr b="1" lang="en-GB" sz="1600" spc="-1" strike="noStrike">
                <a:latin typeface="Arial"/>
              </a:rPr>
              <a:t>u</a:t>
            </a:r>
            <a:r>
              <a:rPr b="1" lang="en-GB" sz="1600" spc="-1" strike="noStrike">
                <a:latin typeface="Arial"/>
              </a:rPr>
              <a:t>p</a:t>
            </a:r>
            <a:endParaRPr b="0" lang="en-GB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600" spc="-1" strike="noStrike">
                <a:latin typeface="Arial"/>
                <a:ea typeface="Noto Sans CJK SC Regular"/>
              </a:rPr>
              <a:t>A</a:t>
            </a:r>
            <a:r>
              <a:rPr b="1" lang="en-GB" sz="1600" spc="-1" strike="noStrike">
                <a:latin typeface="Arial"/>
                <a:ea typeface="Noto Sans CJK SC Regular"/>
              </a:rPr>
              <a:t>s</a:t>
            </a:r>
            <a:r>
              <a:rPr b="1" lang="en-GB" sz="1600" spc="-1" strike="noStrike">
                <a:latin typeface="Arial"/>
                <a:ea typeface="Noto Sans CJK SC Regular"/>
              </a:rPr>
              <a:t>y</a:t>
            </a:r>
            <a:r>
              <a:rPr b="1" lang="en-GB" sz="1600" spc="-1" strike="noStrike">
                <a:latin typeface="Arial"/>
                <a:ea typeface="Noto Sans CJK SC Regular"/>
              </a:rPr>
              <a:t>m</a:t>
            </a:r>
            <a:r>
              <a:rPr b="1" lang="en-GB" sz="1600" spc="-1" strike="noStrike">
                <a:latin typeface="Arial"/>
                <a:ea typeface="Noto Sans CJK SC Regular"/>
              </a:rPr>
              <a:t>p</a:t>
            </a:r>
            <a:r>
              <a:rPr b="1" lang="en-GB" sz="1600" spc="-1" strike="noStrike">
                <a:latin typeface="Arial"/>
                <a:ea typeface="Noto Sans CJK SC Regular"/>
              </a:rPr>
              <a:t>t</a:t>
            </a:r>
            <a:r>
              <a:rPr b="1" lang="en-GB" sz="1600" spc="-1" strike="noStrike">
                <a:latin typeface="Arial"/>
                <a:ea typeface="Noto Sans CJK SC Regular"/>
              </a:rPr>
              <a:t>o</a:t>
            </a:r>
            <a:r>
              <a:rPr b="1" lang="en-GB" sz="1600" spc="-1" strike="noStrike">
                <a:latin typeface="Arial"/>
                <a:ea typeface="Noto Sans CJK SC Regular"/>
              </a:rPr>
              <a:t>t</a:t>
            </a:r>
            <a:r>
              <a:rPr b="1" lang="en-GB" sz="1600" spc="-1" strike="noStrike">
                <a:latin typeface="Arial"/>
                <a:ea typeface="Noto Sans CJK SC Regular"/>
              </a:rPr>
              <a:t>i</a:t>
            </a:r>
            <a:r>
              <a:rPr b="1" lang="en-GB" sz="1600" spc="-1" strike="noStrike">
                <a:latin typeface="Arial"/>
                <a:ea typeface="Noto Sans CJK SC Regular"/>
              </a:rPr>
              <a:t>c </a:t>
            </a:r>
            <a:r>
              <a:rPr b="1" lang="en-GB" sz="1600" spc="-1" strike="noStrike">
                <a:latin typeface="Arial"/>
                <a:ea typeface="Noto Sans CJK SC Regular"/>
              </a:rPr>
              <a:t>s</a:t>
            </a:r>
            <a:r>
              <a:rPr b="1" lang="en-GB" sz="1600" spc="-1" strike="noStrike">
                <a:latin typeface="Arial"/>
                <a:ea typeface="Noto Sans CJK SC Regular"/>
              </a:rPr>
              <a:t>p</a:t>
            </a:r>
            <a:r>
              <a:rPr b="1" lang="en-GB" sz="1600" spc="-1" strike="noStrike">
                <a:latin typeface="Arial"/>
                <a:ea typeface="Noto Sans CJK SC Regular"/>
              </a:rPr>
              <a:t>e</a:t>
            </a:r>
            <a:r>
              <a:rPr b="1" lang="en-GB" sz="1600" spc="-1" strike="noStrike">
                <a:latin typeface="Arial"/>
                <a:ea typeface="Noto Sans CJK SC Regular"/>
              </a:rPr>
              <a:t>e</a:t>
            </a:r>
            <a:r>
              <a:rPr b="1" lang="en-GB" sz="1600" spc="-1" strike="noStrike">
                <a:latin typeface="Arial"/>
                <a:ea typeface="Noto Sans CJK SC Regular"/>
              </a:rPr>
              <a:t>d</a:t>
            </a:r>
            <a:r>
              <a:rPr b="1" lang="en-GB" sz="1600" spc="-1" strike="noStrike">
                <a:latin typeface="Arial"/>
                <a:ea typeface="Noto Sans CJK SC Regular"/>
              </a:rPr>
              <a:t>u</a:t>
            </a:r>
            <a:r>
              <a:rPr b="1" lang="en-GB" sz="1600" spc="-1" strike="noStrike">
                <a:latin typeface="Arial"/>
                <a:ea typeface="Noto Sans CJK SC Regular"/>
              </a:rPr>
              <a:t>p</a:t>
            </a:r>
            <a:r>
              <a:rPr b="1" lang="en-GB" sz="1600" spc="-1" strike="noStrike">
                <a:latin typeface="Arial"/>
                <a:ea typeface="Noto Sans CJK SC Regular"/>
              </a:rPr>
              <a:t> </a:t>
            </a:r>
            <a:r>
              <a:rPr b="0" lang="en-GB" sz="1600" spc="-1" strike="noStrike">
                <a:latin typeface="Arial"/>
              </a:rPr>
              <a:t>(</a:t>
            </a:r>
            <a:r>
              <a:rPr b="0" lang="en-GB" sz="1600" spc="-1" strike="noStrike">
                <a:latin typeface="Arial"/>
              </a:rPr>
              <a:t>O</a:t>
            </a:r>
            <a:r>
              <a:rPr b="0" lang="en-GB" sz="1600" spc="-1" strike="noStrike" baseline="-33000">
                <a:latin typeface="Arial"/>
              </a:rPr>
              <a:t>s</a:t>
            </a:r>
            <a:r>
              <a:rPr b="0" lang="en-GB" sz="1600" spc="-1" strike="noStrike" baseline="-33000">
                <a:latin typeface="Arial"/>
              </a:rPr>
              <a:t>er</a:t>
            </a:r>
            <a:r>
              <a:rPr b="0" lang="en-GB" sz="1600" spc="-1" strike="noStrike" baseline="-33000">
                <a:latin typeface="Arial"/>
              </a:rPr>
              <a:t>ia</a:t>
            </a:r>
            <a:r>
              <a:rPr b="0" lang="en-GB" sz="1600" spc="-1" strike="noStrike" baseline="-33000">
                <a:latin typeface="Arial"/>
              </a:rPr>
              <a:t>l</a:t>
            </a:r>
            <a:r>
              <a:rPr b="0" lang="en-GB" sz="1600" spc="-1" strike="noStrike">
                <a:latin typeface="Arial"/>
              </a:rPr>
              <a:t>(</a:t>
            </a:r>
            <a:r>
              <a:rPr b="0" lang="en-GB" sz="1600" spc="-1" strike="noStrike">
                <a:latin typeface="Arial"/>
              </a:rPr>
              <a:t>n</a:t>
            </a:r>
            <a:r>
              <a:rPr b="0" lang="en-GB" sz="1600" spc="-1" strike="noStrike">
                <a:latin typeface="Arial"/>
              </a:rPr>
              <a:t>)</a:t>
            </a:r>
            <a:r>
              <a:rPr b="0" lang="en-GB" sz="1600" spc="-1" strike="noStrike">
                <a:latin typeface="Arial"/>
              </a:rPr>
              <a:t>/</a:t>
            </a:r>
            <a:r>
              <a:rPr b="0" lang="en-GB" sz="1600" spc="-1" strike="noStrike">
                <a:latin typeface="Arial"/>
              </a:rPr>
              <a:t>O</a:t>
            </a:r>
            <a:r>
              <a:rPr b="0" lang="en-GB" sz="1600" spc="-1" strike="noStrike" baseline="-33000">
                <a:latin typeface="Arial"/>
              </a:rPr>
              <a:t>p</a:t>
            </a:r>
            <a:r>
              <a:rPr b="0" lang="en-GB" sz="1600" spc="-1" strike="noStrike" baseline="-33000">
                <a:latin typeface="Arial"/>
              </a:rPr>
              <a:t>ar</a:t>
            </a:r>
            <a:r>
              <a:rPr b="0" lang="en-GB" sz="1600" spc="-1" strike="noStrike" baseline="-33000">
                <a:latin typeface="Arial"/>
              </a:rPr>
              <a:t>al</a:t>
            </a:r>
            <a:r>
              <a:rPr b="0" lang="en-GB" sz="1600" spc="-1" strike="noStrike" baseline="-33000">
                <a:latin typeface="Arial"/>
              </a:rPr>
              <a:t>le</a:t>
            </a:r>
            <a:r>
              <a:rPr b="0" lang="en-GB" sz="1600" spc="-1" strike="noStrike" baseline="-33000">
                <a:latin typeface="Arial"/>
              </a:rPr>
              <a:t>l</a:t>
            </a:r>
            <a:r>
              <a:rPr b="0" lang="en-GB" sz="1600" spc="-1" strike="noStrike">
                <a:latin typeface="Arial"/>
              </a:rPr>
              <a:t>(</a:t>
            </a:r>
            <a:r>
              <a:rPr b="0" lang="en-GB" sz="1600" spc="-1" strike="noStrike">
                <a:latin typeface="Arial"/>
              </a:rPr>
              <a:t>n</a:t>
            </a:r>
            <a:r>
              <a:rPr b="0" lang="en-GB" sz="1600" spc="-1" strike="noStrike">
                <a:latin typeface="Arial"/>
              </a:rPr>
              <a:t>)</a:t>
            </a:r>
            <a:r>
              <a:rPr b="0" lang="en-GB" sz="1600" spc="-1" strike="noStrike">
                <a:latin typeface="Arial"/>
              </a:rPr>
              <a:t>)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0" y="24120"/>
            <a:ext cx="10080000" cy="911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GB" sz="3200" spc="-1" strike="noStrike">
                <a:latin typeface="Arial"/>
              </a:rPr>
              <a:t>Progr</a:t>
            </a:r>
            <a:r>
              <a:rPr b="1" lang="en-GB" sz="3200" spc="-1" strike="noStrike">
                <a:latin typeface="Arial"/>
              </a:rPr>
              <a:t>am </a:t>
            </a:r>
            <a:r>
              <a:rPr b="1" lang="en-GB" sz="3200" spc="-1" strike="noStrike">
                <a:latin typeface="Arial"/>
              </a:rPr>
              <a:t>Depe</a:t>
            </a:r>
            <a:r>
              <a:rPr b="1" lang="en-GB" sz="3200" spc="-1" strike="noStrike">
                <a:latin typeface="Arial"/>
              </a:rPr>
              <a:t>nden</a:t>
            </a:r>
            <a:r>
              <a:rPr b="1" lang="en-GB" sz="3200" spc="-1" strike="noStrike">
                <a:latin typeface="Arial"/>
              </a:rPr>
              <a:t>ce </a:t>
            </a:r>
            <a:r>
              <a:rPr b="1" lang="en-GB" sz="3200" spc="-1" strike="noStrike">
                <a:latin typeface="Arial"/>
              </a:rPr>
              <a:t>Grap</a:t>
            </a:r>
            <a:r>
              <a:rPr b="1" lang="en-GB" sz="3200" spc="-1" strike="noStrike">
                <a:latin typeface="Arial"/>
              </a:rPr>
              <a:t>h and </a:t>
            </a:r>
            <a:r>
              <a:rPr b="1" lang="en-GB" sz="3200" spc="-1" strike="noStrike">
                <a:latin typeface="Arial"/>
              </a:rPr>
              <a:t>Iterat</a:t>
            </a:r>
            <a:r>
              <a:rPr b="1" lang="en-GB" sz="3200" spc="-1" strike="noStrike">
                <a:latin typeface="Arial"/>
              </a:rPr>
              <a:t>or </a:t>
            </a:r>
            <a:r>
              <a:rPr b="1" lang="en-GB" sz="3200" spc="-1" strike="noStrike">
                <a:latin typeface="Arial"/>
              </a:rPr>
              <a:t>Reco</a:t>
            </a:r>
            <a:r>
              <a:rPr b="1" lang="en-GB" sz="3200" spc="-1" strike="noStrike">
                <a:latin typeface="Arial"/>
              </a:rPr>
              <a:t>gnitio</a:t>
            </a:r>
            <a:r>
              <a:rPr b="1" lang="en-GB" sz="3200" spc="-1" strike="noStrike">
                <a:latin typeface="Arial"/>
              </a:rPr>
              <a:t>n </a:t>
            </a:r>
            <a:r>
              <a:rPr b="1" lang="en-GB" sz="3200" spc="-1" strike="noStrike">
                <a:latin typeface="Arial"/>
              </a:rPr>
              <a:t>Work</a:t>
            </a:r>
            <a:r>
              <a:rPr b="1" lang="en-GB" sz="3200" spc="-1" strike="noStrike">
                <a:latin typeface="Arial"/>
              </a:rPr>
              <a:t>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144000" y="3528000"/>
            <a:ext cx="9792000" cy="202680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txBody>
          <a:bodyPr lIns="9360" rIns="9360" tIns="9360" bIns="9360">
            <a:spAutoFit/>
          </a:bodyPr>
          <a:p>
            <a:pPr marL="216000" indent="-216000" algn="just"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latin typeface="Arial"/>
                <a:ea typeface="Noto Sans CJK SC Regular"/>
              </a:rPr>
              <a:t>The </a:t>
            </a:r>
            <a:r>
              <a:rPr b="1" lang="en-GB" sz="1800" spc="-1" strike="noStrike">
                <a:latin typeface="Arial"/>
                <a:ea typeface="Noto Sans CJK SC Regular"/>
              </a:rPr>
              <a:t>Program </a:t>
            </a:r>
            <a:r>
              <a:rPr b="1" lang="en-GB" sz="1800" spc="-1" strike="noStrike">
                <a:latin typeface="Arial"/>
                <a:ea typeface="Noto Sans CJK SC Regular"/>
              </a:rPr>
              <a:t>Depend</a:t>
            </a:r>
            <a:r>
              <a:rPr b="1" lang="en-GB" sz="1800" spc="-1" strike="noStrike">
                <a:latin typeface="Arial"/>
                <a:ea typeface="Noto Sans CJK SC Regular"/>
              </a:rPr>
              <a:t>ence </a:t>
            </a:r>
            <a:r>
              <a:rPr b="1" lang="en-GB" sz="1800" spc="-1" strike="noStrike">
                <a:latin typeface="Arial"/>
                <a:ea typeface="Noto Sans CJK SC Regular"/>
              </a:rPr>
              <a:t>Graph </a:t>
            </a:r>
            <a:r>
              <a:rPr b="1" lang="en-GB" sz="1800" spc="-1" strike="noStrike">
                <a:latin typeface="Arial"/>
                <a:ea typeface="Noto Sans CJK SC Regular"/>
              </a:rPr>
              <a:t>and Its </a:t>
            </a:r>
            <a:r>
              <a:rPr b="1" lang="en-GB" sz="1800" spc="-1" strike="noStrike">
                <a:latin typeface="Arial"/>
                <a:ea typeface="Noto Sans CJK SC Regular"/>
              </a:rPr>
              <a:t>Use in </a:t>
            </a:r>
            <a:r>
              <a:rPr b="1" lang="en-GB" sz="1800" spc="-1" strike="noStrike">
                <a:latin typeface="Arial"/>
                <a:ea typeface="Noto Sans CJK SC Regular"/>
              </a:rPr>
              <a:t>Optimiz</a:t>
            </a:r>
            <a:r>
              <a:rPr b="1" lang="en-GB" sz="1800" spc="-1" strike="noStrike">
                <a:latin typeface="Arial"/>
                <a:ea typeface="Noto Sans CJK SC Regular"/>
              </a:rPr>
              <a:t>ation</a:t>
            </a:r>
            <a:r>
              <a:rPr b="0" lang="en-GB" sz="1800" spc="-1" strike="noStrike">
                <a:latin typeface="Arial"/>
                <a:ea typeface="Noto Sans CJK SC Regular"/>
              </a:rPr>
              <a:t>. </a:t>
            </a:r>
            <a:r>
              <a:rPr b="0" lang="en-GB" sz="1800" spc="-1" strike="noStrike">
                <a:latin typeface="Arial"/>
                <a:ea typeface="Noto Sans CJK SC Regular"/>
              </a:rPr>
              <a:t>Jeanne </a:t>
            </a:r>
            <a:r>
              <a:rPr b="0" lang="en-GB" sz="1800" spc="-1" strike="noStrike">
                <a:latin typeface="Arial"/>
                <a:ea typeface="Noto Sans CJK SC Regular"/>
              </a:rPr>
              <a:t>Ferrante </a:t>
            </a:r>
            <a:r>
              <a:rPr b="0" lang="en-GB" sz="1800" spc="-1" strike="noStrike">
                <a:latin typeface="Arial"/>
                <a:ea typeface="Noto Sans CJK SC Regular"/>
              </a:rPr>
              <a:t>(IBM T. </a:t>
            </a:r>
            <a:r>
              <a:rPr b="0" lang="en-GB" sz="1800" spc="-1" strike="noStrike">
                <a:latin typeface="Arial"/>
                <a:ea typeface="Noto Sans CJK SC Regular"/>
              </a:rPr>
              <a:t>J. </a:t>
            </a:r>
            <a:r>
              <a:rPr b="0" lang="en-GB" sz="1800" spc="-1" strike="noStrike">
                <a:latin typeface="Arial"/>
                <a:ea typeface="Noto Sans CJK SC Regular"/>
              </a:rPr>
              <a:t>Watson </a:t>
            </a:r>
            <a:r>
              <a:rPr b="0" lang="en-GB" sz="1800" spc="-1" strike="noStrike">
                <a:latin typeface="Arial"/>
                <a:ea typeface="Noto Sans CJK SC Regular"/>
              </a:rPr>
              <a:t>Researc</a:t>
            </a:r>
            <a:r>
              <a:rPr b="0" lang="en-GB" sz="1800" spc="-1" strike="noStrike">
                <a:latin typeface="Arial"/>
                <a:ea typeface="Noto Sans CJK SC Regular"/>
              </a:rPr>
              <a:t>h </a:t>
            </a:r>
            <a:r>
              <a:rPr b="0" lang="en-GB" sz="1800" spc="-1" strike="noStrike">
                <a:latin typeface="Arial"/>
                <a:ea typeface="Noto Sans CJK SC Regular"/>
              </a:rPr>
              <a:t>Center), </a:t>
            </a:r>
            <a:r>
              <a:rPr b="0" lang="en-GB" sz="1800" spc="-1" strike="noStrike">
                <a:latin typeface="Arial"/>
                <a:ea typeface="Noto Sans CJK SC Regular"/>
              </a:rPr>
              <a:t>Karl J. </a:t>
            </a:r>
            <a:r>
              <a:rPr b="0" lang="en-GB" sz="1800" spc="-1" strike="noStrike">
                <a:latin typeface="Arial"/>
                <a:ea typeface="Noto Sans CJK SC Regular"/>
              </a:rPr>
              <a:t>Ottenstei</a:t>
            </a:r>
            <a:r>
              <a:rPr b="0" lang="en-GB" sz="1800" spc="-1" strike="noStrike">
                <a:latin typeface="Arial"/>
                <a:ea typeface="Noto Sans CJK SC Regular"/>
              </a:rPr>
              <a:t>n </a:t>
            </a:r>
            <a:r>
              <a:rPr b="0" lang="en-GB" sz="1800" spc="-1" strike="noStrike">
                <a:latin typeface="Arial"/>
                <a:ea typeface="Noto Sans CJK SC Regular"/>
              </a:rPr>
              <a:t>(Michiga</a:t>
            </a:r>
            <a:r>
              <a:rPr b="0" lang="en-GB" sz="1800" spc="-1" strike="noStrike">
                <a:latin typeface="Arial"/>
                <a:ea typeface="Noto Sans CJK SC Regular"/>
              </a:rPr>
              <a:t>n </a:t>
            </a:r>
            <a:r>
              <a:rPr b="0" lang="en-GB" sz="1800" spc="-1" strike="noStrike">
                <a:latin typeface="Arial"/>
                <a:ea typeface="Noto Sans CJK SC Regular"/>
              </a:rPr>
              <a:t>Technolo</a:t>
            </a:r>
            <a:r>
              <a:rPr b="0" lang="en-GB" sz="1800" spc="-1" strike="noStrike">
                <a:latin typeface="Arial"/>
                <a:ea typeface="Noto Sans CJK SC Regular"/>
              </a:rPr>
              <a:t>gical </a:t>
            </a:r>
            <a:r>
              <a:rPr b="0" lang="en-GB" sz="1800" spc="-1" strike="noStrike">
                <a:latin typeface="Arial"/>
                <a:ea typeface="Noto Sans CJK SC Regular"/>
              </a:rPr>
              <a:t>Universit</a:t>
            </a:r>
            <a:r>
              <a:rPr b="0" lang="en-GB" sz="1800" spc="-1" strike="noStrike">
                <a:latin typeface="Arial"/>
                <a:ea typeface="Noto Sans CJK SC Regular"/>
              </a:rPr>
              <a:t>y), Joe </a:t>
            </a:r>
            <a:r>
              <a:rPr b="0" lang="en-GB" sz="1800" spc="-1" strike="noStrike">
                <a:latin typeface="Arial"/>
                <a:ea typeface="Noto Sans CJK SC Regular"/>
              </a:rPr>
              <a:t>D. </a:t>
            </a:r>
            <a:r>
              <a:rPr b="0" lang="en-GB" sz="1800" spc="-1" strike="noStrike">
                <a:latin typeface="Arial"/>
                <a:ea typeface="Noto Sans CJK SC Regular"/>
              </a:rPr>
              <a:t>Warren </a:t>
            </a:r>
            <a:r>
              <a:rPr b="0" lang="en-GB" sz="1800" spc="-1" strike="noStrike">
                <a:latin typeface="Arial"/>
                <a:ea typeface="Noto Sans CJK SC Regular"/>
              </a:rPr>
              <a:t>(Rice </a:t>
            </a:r>
            <a:r>
              <a:rPr b="0" lang="en-GB" sz="1800" spc="-1" strike="noStrike">
                <a:latin typeface="Arial"/>
                <a:ea typeface="Noto Sans CJK SC Regular"/>
              </a:rPr>
              <a:t>Universit</a:t>
            </a:r>
            <a:r>
              <a:rPr b="0" lang="en-GB" sz="1800" spc="-1" strike="noStrike">
                <a:latin typeface="Arial"/>
                <a:ea typeface="Noto Sans CJK SC Regular"/>
              </a:rPr>
              <a:t>y). ACM </a:t>
            </a:r>
            <a:r>
              <a:rPr b="0" lang="en-GB" sz="1800" spc="-1" strike="noStrike">
                <a:latin typeface="Arial"/>
                <a:ea typeface="Noto Sans CJK SC Regular"/>
              </a:rPr>
              <a:t>Transacti</a:t>
            </a:r>
            <a:r>
              <a:rPr b="0" lang="en-GB" sz="1800" spc="-1" strike="noStrike">
                <a:latin typeface="Arial"/>
                <a:ea typeface="Noto Sans CJK SC Regular"/>
              </a:rPr>
              <a:t>ons on </a:t>
            </a:r>
            <a:r>
              <a:rPr b="0" lang="en-GB" sz="1800" spc="-1" strike="noStrike">
                <a:latin typeface="Arial"/>
                <a:ea typeface="Noto Sans CJK SC Regular"/>
              </a:rPr>
              <a:t>Program</a:t>
            </a:r>
            <a:r>
              <a:rPr b="0" lang="en-GB" sz="1800" spc="-1" strike="noStrike">
                <a:latin typeface="Arial"/>
                <a:ea typeface="Noto Sans CJK SC Regular"/>
              </a:rPr>
              <a:t>ming </a:t>
            </a:r>
            <a:r>
              <a:rPr b="0" lang="en-GB" sz="1800" spc="-1" strike="noStrike">
                <a:latin typeface="Arial"/>
                <a:ea typeface="Noto Sans CJK SC Regular"/>
              </a:rPr>
              <a:t>Languag</a:t>
            </a:r>
            <a:r>
              <a:rPr b="0" lang="en-GB" sz="1800" spc="-1" strike="noStrike">
                <a:latin typeface="Arial"/>
                <a:ea typeface="Noto Sans CJK SC Regular"/>
              </a:rPr>
              <a:t>es and </a:t>
            </a:r>
            <a:r>
              <a:rPr b="0" lang="en-GB" sz="1800" spc="-1" strike="noStrike">
                <a:latin typeface="Arial"/>
                <a:ea typeface="Noto Sans CJK SC Regular"/>
              </a:rPr>
              <a:t>Systems, </a:t>
            </a:r>
            <a:r>
              <a:rPr b="0" lang="en-GB" sz="1800" spc="-1" strike="noStrike">
                <a:latin typeface="Arial"/>
                <a:ea typeface="Noto Sans CJK SC Regular"/>
              </a:rPr>
              <a:t>1987.</a:t>
            </a:r>
            <a:endParaRPr b="0" lang="en-GB" sz="1800" spc="-1" strike="noStrike">
              <a:latin typeface="Arial"/>
            </a:endParaRPr>
          </a:p>
          <a:p>
            <a:pPr marL="216000" indent="-216000" algn="just"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latin typeface="Arial"/>
                <a:ea typeface="Noto Sans CJK SC Regular"/>
              </a:rPr>
              <a:t>Generali</a:t>
            </a:r>
            <a:r>
              <a:rPr b="1" lang="en-GB" sz="1800" spc="-1" strike="noStrike">
                <a:latin typeface="Arial"/>
                <a:ea typeface="Noto Sans CJK SC Regular"/>
              </a:rPr>
              <a:t>zed </a:t>
            </a:r>
            <a:r>
              <a:rPr b="1" lang="en-GB" sz="1800" spc="-1" strike="noStrike">
                <a:latin typeface="Arial"/>
                <a:ea typeface="Noto Sans CJK SC Regular"/>
              </a:rPr>
              <a:t>Profile-</a:t>
            </a:r>
            <a:r>
              <a:rPr b="1" lang="en-GB" sz="1800" spc="-1" strike="noStrike">
                <a:latin typeface="Arial"/>
                <a:ea typeface="Noto Sans CJK SC Regular"/>
              </a:rPr>
              <a:t>Guided </a:t>
            </a:r>
            <a:r>
              <a:rPr b="1" lang="en-GB" sz="1800" spc="-1" strike="noStrike">
                <a:latin typeface="Arial"/>
                <a:ea typeface="Noto Sans CJK SC Regular"/>
              </a:rPr>
              <a:t>Iterator </a:t>
            </a:r>
            <a:r>
              <a:rPr b="1" lang="en-GB" sz="1800" spc="-1" strike="noStrike">
                <a:latin typeface="Arial"/>
                <a:ea typeface="Noto Sans CJK SC Regular"/>
              </a:rPr>
              <a:t>Recogni</a:t>
            </a:r>
            <a:r>
              <a:rPr b="1" lang="en-GB" sz="1800" spc="-1" strike="noStrike">
                <a:latin typeface="Arial"/>
                <a:ea typeface="Noto Sans CJK SC Regular"/>
              </a:rPr>
              <a:t>tion</a:t>
            </a:r>
            <a:r>
              <a:rPr b="0" lang="en-GB" sz="1800" spc="-1" strike="noStrike">
                <a:latin typeface="Arial"/>
                <a:ea typeface="Noto Sans CJK SC Regular"/>
              </a:rPr>
              <a:t>. </a:t>
            </a:r>
            <a:r>
              <a:rPr b="0" lang="en-GB" sz="1800" spc="-1" strike="noStrike">
                <a:latin typeface="Arial"/>
                <a:ea typeface="Noto Sans CJK SC Regular"/>
              </a:rPr>
              <a:t>Stanislav </a:t>
            </a:r>
            <a:r>
              <a:rPr b="0" lang="en-GB" sz="1800" spc="-1" strike="noStrike">
                <a:latin typeface="Arial"/>
                <a:ea typeface="Noto Sans CJK SC Regular"/>
              </a:rPr>
              <a:t>Manilov, </a:t>
            </a:r>
            <a:r>
              <a:rPr b="0" lang="en-GB" sz="1800" spc="-1" strike="noStrike">
                <a:latin typeface="Arial"/>
                <a:ea typeface="Noto Sans CJK SC Regular"/>
              </a:rPr>
              <a:t>Christos </a:t>
            </a:r>
            <a:r>
              <a:rPr b="0" lang="en-GB" sz="1800" spc="-1" strike="noStrike">
                <a:latin typeface="Arial"/>
                <a:ea typeface="Noto Sans CJK SC Regular"/>
              </a:rPr>
              <a:t>Vasiladio</a:t>
            </a:r>
            <a:r>
              <a:rPr b="0" lang="en-GB" sz="1800" spc="-1" strike="noStrike">
                <a:latin typeface="Arial"/>
                <a:ea typeface="Noto Sans CJK SC Regular"/>
              </a:rPr>
              <a:t>tis, and </a:t>
            </a:r>
            <a:r>
              <a:rPr b="0" lang="en-GB" sz="1800" spc="-1" strike="noStrike">
                <a:latin typeface="Arial"/>
                <a:ea typeface="Noto Sans CJK SC Regular"/>
              </a:rPr>
              <a:t>Björn </a:t>
            </a:r>
            <a:r>
              <a:rPr b="0" lang="en-GB" sz="1800" spc="-1" strike="noStrike">
                <a:latin typeface="Arial"/>
                <a:ea typeface="Noto Sans CJK SC Regular"/>
              </a:rPr>
              <a:t>Franke </a:t>
            </a:r>
            <a:r>
              <a:rPr b="0" lang="en-GB" sz="1800" spc="-1" strike="noStrike">
                <a:latin typeface="Arial"/>
                <a:ea typeface="Noto Sans CJK SC Regular"/>
              </a:rPr>
              <a:t>(The </a:t>
            </a:r>
            <a:r>
              <a:rPr b="0" lang="en-GB" sz="1800" spc="-1" strike="noStrike">
                <a:latin typeface="Arial"/>
                <a:ea typeface="Noto Sans CJK SC Regular"/>
              </a:rPr>
              <a:t>Universit</a:t>
            </a:r>
            <a:r>
              <a:rPr b="0" lang="en-GB" sz="1800" spc="-1" strike="noStrike">
                <a:latin typeface="Arial"/>
                <a:ea typeface="Noto Sans CJK SC Regular"/>
              </a:rPr>
              <a:t>y of </a:t>
            </a:r>
            <a:r>
              <a:rPr b="0" lang="en-GB" sz="1800" spc="-1" strike="noStrike">
                <a:latin typeface="Arial"/>
                <a:ea typeface="Noto Sans CJK SC Regular"/>
              </a:rPr>
              <a:t>Edinburg</a:t>
            </a:r>
            <a:r>
              <a:rPr b="0" lang="en-GB" sz="1800" spc="-1" strike="noStrike">
                <a:latin typeface="Arial"/>
                <a:ea typeface="Noto Sans CJK SC Regular"/>
              </a:rPr>
              <a:t>h). </a:t>
            </a:r>
            <a:r>
              <a:rPr b="0" lang="en-GB" sz="1800" spc="-1" strike="noStrike">
                <a:latin typeface="Arial"/>
                <a:ea typeface="Noto Sans CJK SC Regular"/>
              </a:rPr>
              <a:t>Proceedi</a:t>
            </a:r>
            <a:r>
              <a:rPr b="0" lang="en-GB" sz="1800" spc="-1" strike="noStrike">
                <a:latin typeface="Arial"/>
                <a:ea typeface="Noto Sans CJK SC Regular"/>
              </a:rPr>
              <a:t>ngs of </a:t>
            </a:r>
            <a:r>
              <a:rPr b="0" lang="en-GB" sz="1800" spc="-1" strike="noStrike">
                <a:latin typeface="Arial"/>
                <a:ea typeface="Noto Sans CJK SC Regular"/>
              </a:rPr>
              <a:t>27th </a:t>
            </a:r>
            <a:r>
              <a:rPr b="0" lang="en-GB" sz="1800" spc="-1" strike="noStrike">
                <a:latin typeface="Arial"/>
                <a:ea typeface="Noto Sans CJK SC Regular"/>
              </a:rPr>
              <a:t>Internatio</a:t>
            </a:r>
            <a:r>
              <a:rPr b="0" lang="en-GB" sz="1800" spc="-1" strike="noStrike">
                <a:latin typeface="Arial"/>
                <a:ea typeface="Noto Sans CJK SC Regular"/>
              </a:rPr>
              <a:t>nal </a:t>
            </a:r>
            <a:r>
              <a:rPr b="0" lang="en-GB" sz="1800" spc="-1" strike="noStrike">
                <a:latin typeface="Arial"/>
                <a:ea typeface="Noto Sans CJK SC Regular"/>
              </a:rPr>
              <a:t>Conferen</a:t>
            </a:r>
            <a:r>
              <a:rPr b="0" lang="en-GB" sz="1800" spc="-1" strike="noStrike">
                <a:latin typeface="Arial"/>
                <a:ea typeface="Noto Sans CJK SC Regular"/>
              </a:rPr>
              <a:t>ce on </a:t>
            </a:r>
            <a:r>
              <a:rPr b="0" lang="en-GB" sz="1800" spc="-1" strike="noStrike">
                <a:latin typeface="Arial"/>
                <a:ea typeface="Noto Sans CJK SC Regular"/>
              </a:rPr>
              <a:t>Compiler </a:t>
            </a:r>
            <a:r>
              <a:rPr b="0" lang="en-GB" sz="1800" spc="-1" strike="noStrike">
                <a:latin typeface="Arial"/>
                <a:ea typeface="Noto Sans CJK SC Regular"/>
              </a:rPr>
              <a:t>Construc</a:t>
            </a:r>
            <a:r>
              <a:rPr b="0" lang="en-GB" sz="1800" spc="-1" strike="noStrike">
                <a:latin typeface="Arial"/>
                <a:ea typeface="Noto Sans CJK SC Regular"/>
              </a:rPr>
              <a:t>tion </a:t>
            </a:r>
            <a:r>
              <a:rPr b="0" lang="en-GB" sz="1800" spc="-1" strike="noStrike">
                <a:latin typeface="Arial"/>
                <a:ea typeface="Noto Sans CJK SC Regular"/>
              </a:rPr>
              <a:t>(CC’18).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05" name="TextShape 3"/>
          <p:cNvSpPr txBox="1"/>
          <p:nvPr/>
        </p:nvSpPr>
        <p:spPr>
          <a:xfrm>
            <a:off x="144000" y="1440000"/>
            <a:ext cx="9792000" cy="1634760"/>
          </a:xfrm>
          <a:prstGeom prst="rect">
            <a:avLst/>
          </a:prstGeom>
          <a:noFill/>
          <a:ln w="19080">
            <a:noFill/>
          </a:ln>
        </p:spPr>
        <p:txBody>
          <a:bodyPr lIns="9360" rIns="9360" tIns="9360" bIns="9360">
            <a:spAutoFit/>
          </a:bodyPr>
          <a:p>
            <a:pPr marL="216000" indent="-216000" algn="just"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latin typeface="Arial"/>
                <a:ea typeface="Noto Sans CJK SC Regular"/>
              </a:rPr>
              <a:t>P</a:t>
            </a:r>
            <a:r>
              <a:rPr b="1" lang="en-GB" sz="1800" spc="-1" strike="noStrike">
                <a:latin typeface="Arial"/>
                <a:ea typeface="Noto Sans CJK SC Regular"/>
              </a:rPr>
              <a:t>r</a:t>
            </a:r>
            <a:r>
              <a:rPr b="1" lang="en-GB" sz="1800" spc="-1" strike="noStrike">
                <a:latin typeface="Arial"/>
                <a:ea typeface="Noto Sans CJK SC Regular"/>
              </a:rPr>
              <a:t>o</a:t>
            </a:r>
            <a:r>
              <a:rPr b="1" lang="en-GB" sz="1800" spc="-1" strike="noStrike">
                <a:latin typeface="Arial"/>
                <a:ea typeface="Noto Sans CJK SC Regular"/>
              </a:rPr>
              <a:t>g</a:t>
            </a:r>
            <a:r>
              <a:rPr b="1" lang="en-GB" sz="1800" spc="-1" strike="noStrike">
                <a:latin typeface="Arial"/>
                <a:ea typeface="Noto Sans CJK SC Regular"/>
              </a:rPr>
              <a:t>r</a:t>
            </a:r>
            <a:r>
              <a:rPr b="1" lang="en-GB" sz="1800" spc="-1" strike="noStrike">
                <a:latin typeface="Arial"/>
                <a:ea typeface="Noto Sans CJK SC Regular"/>
              </a:rPr>
              <a:t>a</a:t>
            </a:r>
            <a:r>
              <a:rPr b="1" lang="en-GB" sz="1800" spc="-1" strike="noStrike">
                <a:latin typeface="Arial"/>
                <a:ea typeface="Noto Sans CJK SC Regular"/>
              </a:rPr>
              <a:t>m</a:t>
            </a:r>
            <a:r>
              <a:rPr b="1" lang="en-GB" sz="1800" spc="-1" strike="noStrike">
                <a:latin typeface="Arial"/>
                <a:ea typeface="Noto Sans CJK SC Regular"/>
              </a:rPr>
              <a:t> </a:t>
            </a:r>
            <a:r>
              <a:rPr b="1" lang="en-GB" sz="1800" spc="-1" strike="noStrike">
                <a:latin typeface="Arial"/>
                <a:ea typeface="Noto Sans CJK SC Regular"/>
              </a:rPr>
              <a:t>D</a:t>
            </a:r>
            <a:r>
              <a:rPr b="1" lang="en-GB" sz="1800" spc="-1" strike="noStrike">
                <a:latin typeface="Arial"/>
                <a:ea typeface="Noto Sans CJK SC Regular"/>
              </a:rPr>
              <a:t>e</a:t>
            </a:r>
            <a:r>
              <a:rPr b="1" lang="en-GB" sz="1800" spc="-1" strike="noStrike">
                <a:latin typeface="Arial"/>
                <a:ea typeface="Noto Sans CJK SC Regular"/>
              </a:rPr>
              <a:t>p</a:t>
            </a:r>
            <a:r>
              <a:rPr b="1" lang="en-GB" sz="1800" spc="-1" strike="noStrike">
                <a:latin typeface="Arial"/>
                <a:ea typeface="Noto Sans CJK SC Regular"/>
              </a:rPr>
              <a:t>e</a:t>
            </a:r>
            <a:r>
              <a:rPr b="1" lang="en-GB" sz="1800" spc="-1" strike="noStrike">
                <a:latin typeface="Arial"/>
                <a:ea typeface="Noto Sans CJK SC Regular"/>
              </a:rPr>
              <a:t>n</a:t>
            </a:r>
            <a:r>
              <a:rPr b="1" lang="en-GB" sz="1800" spc="-1" strike="noStrike">
                <a:latin typeface="Arial"/>
                <a:ea typeface="Noto Sans CJK SC Regular"/>
              </a:rPr>
              <a:t>d</a:t>
            </a:r>
            <a:r>
              <a:rPr b="1" lang="en-GB" sz="1800" spc="-1" strike="noStrike">
                <a:latin typeface="Arial"/>
                <a:ea typeface="Noto Sans CJK SC Regular"/>
              </a:rPr>
              <a:t>e</a:t>
            </a:r>
            <a:r>
              <a:rPr b="1" lang="en-GB" sz="1800" spc="-1" strike="noStrike">
                <a:latin typeface="Arial"/>
                <a:ea typeface="Noto Sans CJK SC Regular"/>
              </a:rPr>
              <a:t>n</a:t>
            </a:r>
            <a:r>
              <a:rPr b="1" lang="en-GB" sz="1800" spc="-1" strike="noStrike">
                <a:latin typeface="Arial"/>
                <a:ea typeface="Noto Sans CJK SC Regular"/>
              </a:rPr>
              <a:t>c</a:t>
            </a:r>
            <a:r>
              <a:rPr b="1" lang="en-GB" sz="1800" spc="-1" strike="noStrike">
                <a:latin typeface="Arial"/>
                <a:ea typeface="Noto Sans CJK SC Regular"/>
              </a:rPr>
              <a:t>e</a:t>
            </a:r>
            <a:r>
              <a:rPr b="1" lang="en-GB" sz="1800" spc="-1" strike="noStrike">
                <a:latin typeface="Arial"/>
                <a:ea typeface="Noto Sans CJK SC Regular"/>
              </a:rPr>
              <a:t> </a:t>
            </a:r>
            <a:r>
              <a:rPr b="1" lang="en-GB" sz="1800" spc="-1" strike="noStrike">
                <a:latin typeface="Arial"/>
                <a:ea typeface="Noto Sans CJK SC Regular"/>
              </a:rPr>
              <a:t>G</a:t>
            </a:r>
            <a:r>
              <a:rPr b="1" lang="en-GB" sz="1800" spc="-1" strike="noStrike">
                <a:latin typeface="Arial"/>
                <a:ea typeface="Noto Sans CJK SC Regular"/>
              </a:rPr>
              <a:t>r</a:t>
            </a:r>
            <a:r>
              <a:rPr b="1" lang="en-GB" sz="1800" spc="-1" strike="noStrike">
                <a:latin typeface="Arial"/>
                <a:ea typeface="Noto Sans CJK SC Regular"/>
              </a:rPr>
              <a:t>a</a:t>
            </a:r>
            <a:r>
              <a:rPr b="1" lang="en-GB" sz="1800" spc="-1" strike="noStrike">
                <a:latin typeface="Arial"/>
                <a:ea typeface="Noto Sans CJK SC Regular"/>
              </a:rPr>
              <a:t>p</a:t>
            </a:r>
            <a:r>
              <a:rPr b="1" lang="en-GB" sz="1800" spc="-1" strike="noStrike">
                <a:latin typeface="Arial"/>
                <a:ea typeface="Noto Sans CJK SC Regular"/>
              </a:rPr>
              <a:t>h</a:t>
            </a:r>
            <a:r>
              <a:rPr b="1" lang="en-GB" sz="1800" spc="-1" strike="noStrike">
                <a:latin typeface="Arial"/>
                <a:ea typeface="Noto Sans CJK SC Regular"/>
              </a:rPr>
              <a:t> </a:t>
            </a:r>
            <a:r>
              <a:rPr b="1" lang="en-GB" sz="1800" spc="-1" strike="noStrike">
                <a:latin typeface="Arial"/>
                <a:ea typeface="Noto Sans CJK SC Regular"/>
              </a:rPr>
              <a:t>(</a:t>
            </a:r>
            <a:r>
              <a:rPr b="1" lang="en-GB" sz="1800" spc="-1" strike="noStrike">
                <a:latin typeface="Arial"/>
                <a:ea typeface="Noto Sans CJK SC Regular"/>
              </a:rPr>
              <a:t>P</a:t>
            </a:r>
            <a:r>
              <a:rPr b="1" lang="en-GB" sz="1800" spc="-1" strike="noStrike">
                <a:latin typeface="Arial"/>
                <a:ea typeface="Noto Sans CJK SC Regular"/>
              </a:rPr>
              <a:t>D</a:t>
            </a:r>
            <a:r>
              <a:rPr b="1" lang="en-GB" sz="1800" spc="-1" strike="noStrike">
                <a:latin typeface="Arial"/>
                <a:ea typeface="Noto Sans CJK SC Regular"/>
              </a:rPr>
              <a:t>G</a:t>
            </a:r>
            <a:r>
              <a:rPr b="1" lang="en-GB" sz="1800" spc="-1" strike="noStrike">
                <a:latin typeface="Arial"/>
                <a:ea typeface="Noto Sans CJK SC Regular"/>
              </a:rPr>
              <a:t>)</a:t>
            </a:r>
            <a:r>
              <a:rPr b="1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i</a:t>
            </a:r>
            <a:r>
              <a:rPr b="0" lang="en-GB" sz="1800" spc="-1" strike="noStrike">
                <a:latin typeface="Arial"/>
                <a:ea typeface="Noto Sans CJK SC Regular"/>
              </a:rPr>
              <a:t>s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a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I</a:t>
            </a:r>
            <a:r>
              <a:rPr b="0" lang="en-GB" sz="1800" spc="-1" strike="noStrike">
                <a:latin typeface="Arial"/>
                <a:ea typeface="Noto Sans CJK SC Regular"/>
              </a:rPr>
              <a:t>R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g</a:t>
            </a:r>
            <a:r>
              <a:rPr b="0" lang="en-GB" sz="1800" spc="-1" strike="noStrike">
                <a:latin typeface="Arial"/>
                <a:ea typeface="Noto Sans CJK SC Regular"/>
              </a:rPr>
              <a:t>r</a:t>
            </a:r>
            <a:r>
              <a:rPr b="0" lang="en-GB" sz="1800" spc="-1" strike="noStrike">
                <a:latin typeface="Arial"/>
                <a:ea typeface="Noto Sans CJK SC Regular"/>
              </a:rPr>
              <a:t>a</a:t>
            </a:r>
            <a:r>
              <a:rPr b="0" lang="en-GB" sz="1800" spc="-1" strike="noStrike">
                <a:latin typeface="Arial"/>
                <a:ea typeface="Noto Sans CJK SC Regular"/>
              </a:rPr>
              <a:t>p</a:t>
            </a:r>
            <a:r>
              <a:rPr b="0" lang="en-GB" sz="1800" spc="-1" strike="noStrike">
                <a:latin typeface="Arial"/>
                <a:ea typeface="Noto Sans CJK SC Regular"/>
              </a:rPr>
              <a:t>h</a:t>
            </a:r>
            <a:r>
              <a:rPr b="0" lang="en-GB" sz="1800" spc="-1" strike="noStrike">
                <a:latin typeface="Arial"/>
                <a:ea typeface="Noto Sans CJK SC Regular"/>
              </a:rPr>
              <a:t>,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r</a:t>
            </a:r>
            <a:r>
              <a:rPr b="0" lang="en-GB" sz="1800" spc="-1" strike="noStrike">
                <a:latin typeface="Arial"/>
                <a:ea typeface="Noto Sans CJK SC Regular"/>
              </a:rPr>
              <a:t>e</a:t>
            </a:r>
            <a:r>
              <a:rPr b="0" lang="en-GB" sz="1800" spc="-1" strike="noStrike">
                <a:latin typeface="Arial"/>
                <a:ea typeface="Noto Sans CJK SC Regular"/>
              </a:rPr>
              <a:t>p</a:t>
            </a:r>
            <a:r>
              <a:rPr b="0" lang="en-GB" sz="1800" spc="-1" strike="noStrike">
                <a:latin typeface="Arial"/>
                <a:ea typeface="Noto Sans CJK SC Regular"/>
              </a:rPr>
              <a:t>r</a:t>
            </a:r>
            <a:r>
              <a:rPr b="0" lang="en-GB" sz="1800" spc="-1" strike="noStrike">
                <a:latin typeface="Arial"/>
                <a:ea typeface="Noto Sans CJK SC Regular"/>
              </a:rPr>
              <a:t>e</a:t>
            </a:r>
            <a:r>
              <a:rPr b="0" lang="en-GB" sz="1800" spc="-1" strike="noStrike">
                <a:latin typeface="Arial"/>
                <a:ea typeface="Noto Sans CJK SC Regular"/>
              </a:rPr>
              <a:t>s</a:t>
            </a:r>
            <a:r>
              <a:rPr b="0" lang="en-GB" sz="1800" spc="-1" strike="noStrike">
                <a:latin typeface="Arial"/>
                <a:ea typeface="Noto Sans CJK SC Regular"/>
              </a:rPr>
              <a:t>e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t</a:t>
            </a:r>
            <a:r>
              <a:rPr b="0" lang="en-GB" sz="1800" spc="-1" strike="noStrike">
                <a:latin typeface="Arial"/>
                <a:ea typeface="Noto Sans CJK SC Regular"/>
              </a:rPr>
              <a:t>i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g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b</a:t>
            </a:r>
            <a:r>
              <a:rPr b="0" lang="en-GB" sz="1800" spc="-1" strike="noStrike">
                <a:latin typeface="Arial"/>
                <a:ea typeface="Noto Sans CJK SC Regular"/>
              </a:rPr>
              <a:t>o</a:t>
            </a:r>
            <a:r>
              <a:rPr b="0" lang="en-GB" sz="1800" spc="-1" strike="noStrike">
                <a:latin typeface="Arial"/>
                <a:ea typeface="Noto Sans CJK SC Regular"/>
              </a:rPr>
              <a:t>t</a:t>
            </a:r>
            <a:r>
              <a:rPr b="0" lang="en-GB" sz="1800" spc="-1" strike="noStrike">
                <a:latin typeface="Arial"/>
                <a:ea typeface="Noto Sans CJK SC Regular"/>
              </a:rPr>
              <a:t>h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d</a:t>
            </a:r>
            <a:r>
              <a:rPr b="0" lang="en-GB" sz="1800" spc="-1" strike="noStrike">
                <a:latin typeface="Arial"/>
                <a:ea typeface="Noto Sans CJK SC Regular"/>
              </a:rPr>
              <a:t>a</a:t>
            </a:r>
            <a:r>
              <a:rPr b="0" lang="en-GB" sz="1800" spc="-1" strike="noStrike">
                <a:latin typeface="Arial"/>
                <a:ea typeface="Noto Sans CJK SC Regular"/>
              </a:rPr>
              <a:t>t</a:t>
            </a:r>
            <a:r>
              <a:rPr b="0" lang="en-GB" sz="1800" spc="-1" strike="noStrike">
                <a:latin typeface="Arial"/>
                <a:ea typeface="Noto Sans CJK SC Regular"/>
              </a:rPr>
              <a:t>a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a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d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c</a:t>
            </a:r>
            <a:r>
              <a:rPr b="0" lang="en-GB" sz="1800" spc="-1" strike="noStrike">
                <a:latin typeface="Arial"/>
                <a:ea typeface="Noto Sans CJK SC Regular"/>
              </a:rPr>
              <a:t>o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t</a:t>
            </a:r>
            <a:r>
              <a:rPr b="0" lang="en-GB" sz="1800" spc="-1" strike="noStrike">
                <a:latin typeface="Arial"/>
                <a:ea typeface="Noto Sans CJK SC Regular"/>
              </a:rPr>
              <a:t>r</a:t>
            </a:r>
            <a:r>
              <a:rPr b="0" lang="en-GB" sz="1800" spc="-1" strike="noStrike">
                <a:latin typeface="Arial"/>
                <a:ea typeface="Noto Sans CJK SC Regular"/>
              </a:rPr>
              <a:t>o</a:t>
            </a:r>
            <a:r>
              <a:rPr b="0" lang="en-GB" sz="1800" spc="-1" strike="noStrike">
                <a:latin typeface="Arial"/>
                <a:ea typeface="Noto Sans CJK SC Regular"/>
              </a:rPr>
              <a:t>l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d</a:t>
            </a:r>
            <a:r>
              <a:rPr b="0" lang="en-GB" sz="1800" spc="-1" strike="noStrike">
                <a:latin typeface="Arial"/>
                <a:ea typeface="Noto Sans CJK SC Regular"/>
              </a:rPr>
              <a:t>e</a:t>
            </a:r>
            <a:r>
              <a:rPr b="0" lang="en-GB" sz="1800" spc="-1" strike="noStrike">
                <a:latin typeface="Arial"/>
                <a:ea typeface="Noto Sans CJK SC Regular"/>
              </a:rPr>
              <a:t>p</a:t>
            </a:r>
            <a:r>
              <a:rPr b="0" lang="en-GB" sz="1800" spc="-1" strike="noStrike">
                <a:latin typeface="Arial"/>
                <a:ea typeface="Noto Sans CJK SC Regular"/>
              </a:rPr>
              <a:t>e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d</a:t>
            </a:r>
            <a:r>
              <a:rPr b="0" lang="en-GB" sz="1800" spc="-1" strike="noStrike">
                <a:latin typeface="Arial"/>
                <a:ea typeface="Noto Sans CJK SC Regular"/>
              </a:rPr>
              <a:t>e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c</a:t>
            </a:r>
            <a:r>
              <a:rPr b="0" lang="en-GB" sz="1800" spc="-1" strike="noStrike">
                <a:latin typeface="Arial"/>
                <a:ea typeface="Noto Sans CJK SC Regular"/>
              </a:rPr>
              <a:t>i</a:t>
            </a:r>
            <a:r>
              <a:rPr b="0" lang="en-GB" sz="1800" spc="-1" strike="noStrike">
                <a:latin typeface="Arial"/>
                <a:ea typeface="Noto Sans CJK SC Regular"/>
              </a:rPr>
              <a:t>e</a:t>
            </a:r>
            <a:r>
              <a:rPr b="0" lang="en-GB" sz="1800" spc="-1" strike="noStrike">
                <a:latin typeface="Arial"/>
                <a:ea typeface="Noto Sans CJK SC Regular"/>
              </a:rPr>
              <a:t>s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b</a:t>
            </a:r>
            <a:r>
              <a:rPr b="0" lang="en-GB" sz="1800" spc="-1" strike="noStrike">
                <a:latin typeface="Arial"/>
                <a:ea typeface="Noto Sans CJK SC Regular"/>
              </a:rPr>
              <a:t>e</a:t>
            </a:r>
            <a:r>
              <a:rPr b="0" lang="en-GB" sz="1800" spc="-1" strike="noStrike">
                <a:latin typeface="Arial"/>
                <a:ea typeface="Noto Sans CJK SC Regular"/>
              </a:rPr>
              <a:t>t</a:t>
            </a:r>
            <a:r>
              <a:rPr b="0" lang="en-GB" sz="1800" spc="-1" strike="noStrike">
                <a:latin typeface="Arial"/>
                <a:ea typeface="Noto Sans CJK SC Regular"/>
              </a:rPr>
              <a:t>w</a:t>
            </a:r>
            <a:r>
              <a:rPr b="0" lang="en-GB" sz="1800" spc="-1" strike="noStrike">
                <a:latin typeface="Arial"/>
                <a:ea typeface="Noto Sans CJK SC Regular"/>
              </a:rPr>
              <a:t>e</a:t>
            </a:r>
            <a:r>
              <a:rPr b="0" lang="en-GB" sz="1800" spc="-1" strike="noStrike">
                <a:latin typeface="Arial"/>
                <a:ea typeface="Noto Sans CJK SC Regular"/>
              </a:rPr>
              <a:t>e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i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s</a:t>
            </a:r>
            <a:r>
              <a:rPr b="0" lang="en-GB" sz="1800" spc="-1" strike="noStrike">
                <a:latin typeface="Arial"/>
                <a:ea typeface="Noto Sans CJK SC Regular"/>
              </a:rPr>
              <a:t>t</a:t>
            </a:r>
            <a:r>
              <a:rPr b="0" lang="en-GB" sz="1800" spc="-1" strike="noStrike">
                <a:latin typeface="Arial"/>
                <a:ea typeface="Noto Sans CJK SC Regular"/>
              </a:rPr>
              <a:t>r</a:t>
            </a:r>
            <a:r>
              <a:rPr b="0" lang="en-GB" sz="1800" spc="-1" strike="noStrike">
                <a:latin typeface="Arial"/>
                <a:ea typeface="Noto Sans CJK SC Regular"/>
              </a:rPr>
              <a:t>u</a:t>
            </a:r>
            <a:r>
              <a:rPr b="0" lang="en-GB" sz="1800" spc="-1" strike="noStrike">
                <a:latin typeface="Arial"/>
                <a:ea typeface="Noto Sans CJK SC Regular"/>
              </a:rPr>
              <a:t>c</a:t>
            </a:r>
            <a:r>
              <a:rPr b="0" lang="en-GB" sz="1800" spc="-1" strike="noStrike">
                <a:latin typeface="Arial"/>
                <a:ea typeface="Noto Sans CJK SC Regular"/>
              </a:rPr>
              <a:t>t</a:t>
            </a:r>
            <a:r>
              <a:rPr b="0" lang="en-GB" sz="1800" spc="-1" strike="noStrike">
                <a:latin typeface="Arial"/>
                <a:ea typeface="Noto Sans CJK SC Regular"/>
              </a:rPr>
              <a:t>i</a:t>
            </a:r>
            <a:r>
              <a:rPr b="0" lang="en-GB" sz="1800" spc="-1" strike="noStrike">
                <a:latin typeface="Arial"/>
                <a:ea typeface="Noto Sans CJK SC Regular"/>
              </a:rPr>
              <a:t>o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s</a:t>
            </a:r>
            <a:endParaRPr b="0" lang="en-GB" sz="1800" spc="-1" strike="noStrike">
              <a:latin typeface="Arial"/>
            </a:endParaRPr>
          </a:p>
          <a:p>
            <a:pPr marL="216000" indent="-216000" algn="just"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latin typeface="Arial"/>
                <a:ea typeface="Noto Sans CJK SC Regular"/>
              </a:rPr>
              <a:t>G</a:t>
            </a:r>
            <a:r>
              <a:rPr b="1" lang="en-GB" sz="1800" spc="-1" strike="noStrike">
                <a:latin typeface="Arial"/>
                <a:ea typeface="Noto Sans CJK SC Regular"/>
              </a:rPr>
              <a:t>e</a:t>
            </a:r>
            <a:r>
              <a:rPr b="1" lang="en-GB" sz="1800" spc="-1" strike="noStrike">
                <a:latin typeface="Arial"/>
                <a:ea typeface="Noto Sans CJK SC Regular"/>
              </a:rPr>
              <a:t>n</a:t>
            </a:r>
            <a:r>
              <a:rPr b="1" lang="en-GB" sz="1800" spc="-1" strike="noStrike">
                <a:latin typeface="Arial"/>
                <a:ea typeface="Noto Sans CJK SC Regular"/>
              </a:rPr>
              <a:t>e</a:t>
            </a:r>
            <a:r>
              <a:rPr b="1" lang="en-GB" sz="1800" spc="-1" strike="noStrike">
                <a:latin typeface="Arial"/>
                <a:ea typeface="Noto Sans CJK SC Regular"/>
              </a:rPr>
              <a:t>r</a:t>
            </a:r>
            <a:r>
              <a:rPr b="1" lang="en-GB" sz="1800" spc="-1" strike="noStrike">
                <a:latin typeface="Arial"/>
                <a:ea typeface="Noto Sans CJK SC Regular"/>
              </a:rPr>
              <a:t>a</a:t>
            </a:r>
            <a:r>
              <a:rPr b="1" lang="en-GB" sz="1800" spc="-1" strike="noStrike">
                <a:latin typeface="Arial"/>
                <a:ea typeface="Noto Sans CJK SC Regular"/>
              </a:rPr>
              <a:t>l</a:t>
            </a:r>
            <a:r>
              <a:rPr b="1" lang="en-GB" sz="1800" spc="-1" strike="noStrike">
                <a:latin typeface="Arial"/>
                <a:ea typeface="Noto Sans CJK SC Regular"/>
              </a:rPr>
              <a:t>i</a:t>
            </a:r>
            <a:r>
              <a:rPr b="1" lang="en-GB" sz="1800" spc="-1" strike="noStrike">
                <a:latin typeface="Arial"/>
                <a:ea typeface="Noto Sans CJK SC Regular"/>
              </a:rPr>
              <a:t>z</a:t>
            </a:r>
            <a:r>
              <a:rPr b="1" lang="en-GB" sz="1800" spc="-1" strike="noStrike">
                <a:latin typeface="Arial"/>
                <a:ea typeface="Noto Sans CJK SC Regular"/>
              </a:rPr>
              <a:t>e</a:t>
            </a:r>
            <a:r>
              <a:rPr b="1" lang="en-GB" sz="1800" spc="-1" strike="noStrike">
                <a:latin typeface="Arial"/>
                <a:ea typeface="Noto Sans CJK SC Regular"/>
              </a:rPr>
              <a:t>d</a:t>
            </a:r>
            <a:r>
              <a:rPr b="1" lang="en-GB" sz="1800" spc="-1" strike="noStrike">
                <a:latin typeface="Arial"/>
                <a:ea typeface="Noto Sans CJK SC Regular"/>
              </a:rPr>
              <a:t> </a:t>
            </a:r>
            <a:r>
              <a:rPr b="1" lang="en-GB" sz="1800" spc="-1" strike="noStrike">
                <a:latin typeface="Arial"/>
                <a:ea typeface="Noto Sans CJK SC Regular"/>
              </a:rPr>
              <a:t>L</a:t>
            </a:r>
            <a:r>
              <a:rPr b="1" lang="en-GB" sz="1800" spc="-1" strike="noStrike">
                <a:latin typeface="Arial"/>
                <a:ea typeface="Noto Sans CJK SC Regular"/>
              </a:rPr>
              <a:t>o</a:t>
            </a:r>
            <a:r>
              <a:rPr b="1" lang="en-GB" sz="1800" spc="-1" strike="noStrike">
                <a:latin typeface="Arial"/>
                <a:ea typeface="Noto Sans CJK SC Regular"/>
              </a:rPr>
              <a:t>o</a:t>
            </a:r>
            <a:r>
              <a:rPr b="1" lang="en-GB" sz="1800" spc="-1" strike="noStrike">
                <a:latin typeface="Arial"/>
                <a:ea typeface="Noto Sans CJK SC Regular"/>
              </a:rPr>
              <a:t>p</a:t>
            </a:r>
            <a:r>
              <a:rPr b="1" lang="en-GB" sz="1800" spc="-1" strike="noStrike">
                <a:latin typeface="Arial"/>
                <a:ea typeface="Noto Sans CJK SC Regular"/>
              </a:rPr>
              <a:t> </a:t>
            </a:r>
            <a:r>
              <a:rPr b="1" lang="en-GB" sz="1800" spc="-1" strike="noStrike">
                <a:latin typeface="Arial"/>
                <a:ea typeface="Noto Sans CJK SC Regular"/>
              </a:rPr>
              <a:t>I</a:t>
            </a:r>
            <a:r>
              <a:rPr b="1" lang="en-GB" sz="1800" spc="-1" strike="noStrike">
                <a:latin typeface="Arial"/>
                <a:ea typeface="Noto Sans CJK SC Regular"/>
              </a:rPr>
              <a:t>t</a:t>
            </a:r>
            <a:r>
              <a:rPr b="1" lang="en-GB" sz="1800" spc="-1" strike="noStrike">
                <a:latin typeface="Arial"/>
                <a:ea typeface="Noto Sans CJK SC Regular"/>
              </a:rPr>
              <a:t>e</a:t>
            </a:r>
            <a:r>
              <a:rPr b="1" lang="en-GB" sz="1800" spc="-1" strike="noStrike">
                <a:latin typeface="Arial"/>
                <a:ea typeface="Noto Sans CJK SC Regular"/>
              </a:rPr>
              <a:t>r</a:t>
            </a:r>
            <a:r>
              <a:rPr b="1" lang="en-GB" sz="1800" spc="-1" strike="noStrike">
                <a:latin typeface="Arial"/>
                <a:ea typeface="Noto Sans CJK SC Regular"/>
              </a:rPr>
              <a:t>a</a:t>
            </a:r>
            <a:r>
              <a:rPr b="1" lang="en-GB" sz="1800" spc="-1" strike="noStrike">
                <a:latin typeface="Arial"/>
                <a:ea typeface="Noto Sans CJK SC Regular"/>
              </a:rPr>
              <a:t>t</a:t>
            </a:r>
            <a:r>
              <a:rPr b="1" lang="en-GB" sz="1800" spc="-1" strike="noStrike">
                <a:latin typeface="Arial"/>
                <a:ea typeface="Noto Sans CJK SC Regular"/>
              </a:rPr>
              <a:t>o</a:t>
            </a:r>
            <a:r>
              <a:rPr b="1" lang="en-GB" sz="1800" spc="-1" strike="noStrike">
                <a:latin typeface="Arial"/>
                <a:ea typeface="Noto Sans CJK SC Regular"/>
              </a:rPr>
              <a:t>r</a:t>
            </a:r>
            <a:r>
              <a:rPr b="1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i</a:t>
            </a:r>
            <a:r>
              <a:rPr b="0" lang="en-GB" sz="1800" spc="-1" strike="noStrike">
                <a:latin typeface="Arial"/>
                <a:ea typeface="Noto Sans CJK SC Regular"/>
              </a:rPr>
              <a:t>s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a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S</a:t>
            </a:r>
            <a:r>
              <a:rPr b="0" lang="en-GB" sz="1800" spc="-1" strike="noStrike">
                <a:latin typeface="Arial"/>
                <a:ea typeface="Noto Sans CJK SC Regular"/>
              </a:rPr>
              <a:t>t</a:t>
            </a:r>
            <a:r>
              <a:rPr b="0" lang="en-GB" sz="1800" spc="-1" strike="noStrike">
                <a:latin typeface="Arial"/>
                <a:ea typeface="Noto Sans CJK SC Regular"/>
              </a:rPr>
              <a:t>r</a:t>
            </a:r>
            <a:r>
              <a:rPr b="0" lang="en-GB" sz="1800" spc="-1" strike="noStrike">
                <a:latin typeface="Arial"/>
                <a:ea typeface="Noto Sans CJK SC Regular"/>
              </a:rPr>
              <a:t>o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g</a:t>
            </a:r>
            <a:r>
              <a:rPr b="0" lang="en-GB" sz="1800" spc="-1" strike="noStrike">
                <a:latin typeface="Arial"/>
                <a:ea typeface="Noto Sans CJK SC Regular"/>
              </a:rPr>
              <a:t>l</a:t>
            </a:r>
            <a:r>
              <a:rPr b="0" lang="en-GB" sz="1800" spc="-1" strike="noStrike">
                <a:latin typeface="Arial"/>
                <a:ea typeface="Noto Sans CJK SC Regular"/>
              </a:rPr>
              <a:t>y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C</a:t>
            </a:r>
            <a:r>
              <a:rPr b="0" lang="en-GB" sz="1800" spc="-1" strike="noStrike">
                <a:latin typeface="Arial"/>
                <a:ea typeface="Noto Sans CJK SC Regular"/>
              </a:rPr>
              <a:t>o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e</a:t>
            </a:r>
            <a:r>
              <a:rPr b="0" lang="en-GB" sz="1800" spc="-1" strike="noStrike">
                <a:latin typeface="Arial"/>
                <a:ea typeface="Noto Sans CJK SC Regular"/>
              </a:rPr>
              <a:t>c</a:t>
            </a:r>
            <a:r>
              <a:rPr b="0" lang="en-GB" sz="1800" spc="-1" strike="noStrike">
                <a:latin typeface="Arial"/>
                <a:ea typeface="Noto Sans CJK SC Regular"/>
              </a:rPr>
              <a:t>t</a:t>
            </a:r>
            <a:r>
              <a:rPr b="0" lang="en-GB" sz="1800" spc="-1" strike="noStrike">
                <a:latin typeface="Arial"/>
                <a:ea typeface="Noto Sans CJK SC Regular"/>
              </a:rPr>
              <a:t>e</a:t>
            </a:r>
            <a:r>
              <a:rPr b="0" lang="en-GB" sz="1800" spc="-1" strike="noStrike">
                <a:latin typeface="Arial"/>
                <a:ea typeface="Noto Sans CJK SC Regular"/>
              </a:rPr>
              <a:t>d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C</a:t>
            </a:r>
            <a:r>
              <a:rPr b="0" lang="en-GB" sz="1800" spc="-1" strike="noStrike">
                <a:latin typeface="Arial"/>
                <a:ea typeface="Noto Sans CJK SC Regular"/>
              </a:rPr>
              <a:t>o</a:t>
            </a:r>
            <a:r>
              <a:rPr b="0" lang="en-GB" sz="1800" spc="-1" strike="noStrike">
                <a:latin typeface="Arial"/>
                <a:ea typeface="Noto Sans CJK SC Regular"/>
              </a:rPr>
              <a:t>m</a:t>
            </a:r>
            <a:r>
              <a:rPr b="0" lang="en-GB" sz="1800" spc="-1" strike="noStrike">
                <a:latin typeface="Arial"/>
                <a:ea typeface="Noto Sans CJK SC Regular"/>
              </a:rPr>
              <a:t>p</a:t>
            </a:r>
            <a:r>
              <a:rPr b="0" lang="en-GB" sz="1800" spc="-1" strike="noStrike">
                <a:latin typeface="Arial"/>
                <a:ea typeface="Noto Sans CJK SC Regular"/>
              </a:rPr>
              <a:t>o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e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t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o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a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P</a:t>
            </a:r>
            <a:r>
              <a:rPr b="0" lang="en-GB" sz="1800" spc="-1" strike="noStrike">
                <a:latin typeface="Arial"/>
                <a:ea typeface="Noto Sans CJK SC Regular"/>
              </a:rPr>
              <a:t>D</a:t>
            </a:r>
            <a:r>
              <a:rPr b="0" lang="en-GB" sz="1800" spc="-1" strike="noStrike">
                <a:latin typeface="Arial"/>
                <a:ea typeface="Noto Sans CJK SC Regular"/>
              </a:rPr>
              <a:t>G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w</a:t>
            </a:r>
            <a:r>
              <a:rPr b="0" lang="en-GB" sz="1800" spc="-1" strike="noStrike">
                <a:latin typeface="Arial"/>
                <a:ea typeface="Noto Sans CJK SC Regular"/>
              </a:rPr>
              <a:t>i</a:t>
            </a:r>
            <a:r>
              <a:rPr b="0" lang="en-GB" sz="1800" spc="-1" strike="noStrike">
                <a:latin typeface="Arial"/>
                <a:ea typeface="Noto Sans CJK SC Regular"/>
              </a:rPr>
              <a:t>t</a:t>
            </a:r>
            <a:r>
              <a:rPr b="0" lang="en-GB" sz="1800" spc="-1" strike="noStrike">
                <a:latin typeface="Arial"/>
                <a:ea typeface="Noto Sans CJK SC Regular"/>
              </a:rPr>
              <a:t>h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o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i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c</a:t>
            </a:r>
            <a:r>
              <a:rPr b="0" lang="en-GB" sz="1800" spc="-1" strike="noStrike">
                <a:latin typeface="Arial"/>
                <a:ea typeface="Noto Sans CJK SC Regular"/>
              </a:rPr>
              <a:t>o</a:t>
            </a:r>
            <a:r>
              <a:rPr b="0" lang="en-GB" sz="1800" spc="-1" strike="noStrike">
                <a:latin typeface="Arial"/>
                <a:ea typeface="Noto Sans CJK SC Regular"/>
              </a:rPr>
              <a:t>m</a:t>
            </a:r>
            <a:r>
              <a:rPr b="0" lang="en-GB" sz="1800" spc="-1" strike="noStrike">
                <a:latin typeface="Arial"/>
                <a:ea typeface="Noto Sans CJK SC Regular"/>
              </a:rPr>
              <a:t>i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g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d</a:t>
            </a:r>
            <a:r>
              <a:rPr b="0" lang="en-GB" sz="1800" spc="-1" strike="noStrike">
                <a:latin typeface="Arial"/>
                <a:ea typeface="Noto Sans CJK SC Regular"/>
              </a:rPr>
              <a:t>e</a:t>
            </a:r>
            <a:r>
              <a:rPr b="0" lang="en-GB" sz="1800" spc="-1" strike="noStrike">
                <a:latin typeface="Arial"/>
                <a:ea typeface="Noto Sans CJK SC Regular"/>
              </a:rPr>
              <a:t>p</a:t>
            </a:r>
            <a:r>
              <a:rPr b="0" lang="en-GB" sz="1800" spc="-1" strike="noStrike">
                <a:latin typeface="Arial"/>
                <a:ea typeface="Noto Sans CJK SC Regular"/>
              </a:rPr>
              <a:t>e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d</a:t>
            </a:r>
            <a:r>
              <a:rPr b="0" lang="en-GB" sz="1800" spc="-1" strike="noStrike">
                <a:latin typeface="Arial"/>
                <a:ea typeface="Noto Sans CJK SC Regular"/>
              </a:rPr>
              <a:t>e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c</a:t>
            </a:r>
            <a:r>
              <a:rPr b="0" lang="en-GB" sz="1800" spc="-1" strike="noStrike">
                <a:latin typeface="Arial"/>
                <a:ea typeface="Noto Sans CJK SC Regular"/>
              </a:rPr>
              <a:t>e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e</a:t>
            </a:r>
            <a:r>
              <a:rPr b="0" lang="en-GB" sz="1800" spc="-1" strike="noStrike">
                <a:latin typeface="Arial"/>
                <a:ea typeface="Noto Sans CJK SC Regular"/>
              </a:rPr>
              <a:t>d</a:t>
            </a:r>
            <a:r>
              <a:rPr b="0" lang="en-GB" sz="1800" spc="-1" strike="noStrike">
                <a:latin typeface="Arial"/>
                <a:ea typeface="Noto Sans CJK SC Regular"/>
              </a:rPr>
              <a:t>g</a:t>
            </a:r>
            <a:r>
              <a:rPr b="0" lang="en-GB" sz="1800" spc="-1" strike="noStrike">
                <a:latin typeface="Arial"/>
                <a:ea typeface="Noto Sans CJK SC Regular"/>
              </a:rPr>
              <a:t>e</a:t>
            </a:r>
            <a:r>
              <a:rPr b="0" lang="en-GB" sz="1800" spc="-1" strike="noStrike">
                <a:latin typeface="Arial"/>
                <a:ea typeface="Noto Sans CJK SC Regular"/>
              </a:rPr>
              <a:t>s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i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t</a:t>
            </a:r>
            <a:r>
              <a:rPr b="0" lang="en-GB" sz="1800" spc="-1" strike="noStrike">
                <a:latin typeface="Arial"/>
                <a:ea typeface="Noto Sans CJK SC Regular"/>
              </a:rPr>
              <a:t>h</a:t>
            </a:r>
            <a:r>
              <a:rPr b="0" lang="en-GB" sz="1800" spc="-1" strike="noStrike">
                <a:latin typeface="Arial"/>
                <a:ea typeface="Noto Sans CJK SC Regular"/>
              </a:rPr>
              <a:t>e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C</a:t>
            </a:r>
            <a:r>
              <a:rPr b="0" lang="en-GB" sz="1800" spc="-1" strike="noStrike">
                <a:latin typeface="Arial"/>
                <a:ea typeface="Noto Sans CJK SC Regular"/>
              </a:rPr>
              <a:t>o</a:t>
            </a:r>
            <a:r>
              <a:rPr b="0" lang="en-GB" sz="1800" spc="-1" strike="noStrike">
                <a:latin typeface="Arial"/>
                <a:ea typeface="Noto Sans CJK SC Regular"/>
              </a:rPr>
              <a:t>m</a:t>
            </a:r>
            <a:r>
              <a:rPr b="0" lang="en-GB" sz="1800" spc="-1" strike="noStrike">
                <a:latin typeface="Arial"/>
                <a:ea typeface="Noto Sans CJK SC Regular"/>
              </a:rPr>
              <a:t>p</a:t>
            </a:r>
            <a:r>
              <a:rPr b="0" lang="en-GB" sz="1800" spc="-1" strike="noStrike">
                <a:latin typeface="Arial"/>
                <a:ea typeface="Noto Sans CJK SC Regular"/>
              </a:rPr>
              <a:t>o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e</a:t>
            </a:r>
            <a:r>
              <a:rPr b="0" lang="en-GB" sz="1800" spc="-1" strike="noStrike">
                <a:latin typeface="Arial"/>
                <a:ea typeface="Noto Sans CJK SC Regular"/>
              </a:rPr>
              <a:t>n</a:t>
            </a:r>
            <a:r>
              <a:rPr b="0" lang="en-GB" sz="1800" spc="-1" strike="noStrike">
                <a:latin typeface="Arial"/>
                <a:ea typeface="Noto Sans CJK SC Regular"/>
              </a:rPr>
              <a:t>t</a:t>
            </a:r>
            <a:r>
              <a:rPr b="0" lang="en-GB" sz="1800" spc="-1" strike="noStrike">
                <a:latin typeface="Arial"/>
                <a:ea typeface="Noto Sans CJK SC Regular"/>
              </a:rPr>
              <a:t> </a:t>
            </a:r>
            <a:r>
              <a:rPr b="0" lang="en-GB" sz="1800" spc="-1" strike="noStrike">
                <a:latin typeface="Arial"/>
                <a:ea typeface="Noto Sans CJK SC Regular"/>
              </a:rPr>
              <a:t>G</a:t>
            </a:r>
            <a:r>
              <a:rPr b="0" lang="en-GB" sz="1800" spc="-1" strike="noStrike">
                <a:latin typeface="Arial"/>
                <a:ea typeface="Noto Sans CJK SC Regular"/>
              </a:rPr>
              <a:t>r</a:t>
            </a:r>
            <a:r>
              <a:rPr b="0" lang="en-GB" sz="1800" spc="-1" strike="noStrike">
                <a:latin typeface="Arial"/>
                <a:ea typeface="Noto Sans CJK SC Regular"/>
              </a:rPr>
              <a:t>a</a:t>
            </a:r>
            <a:r>
              <a:rPr b="0" lang="en-GB" sz="1800" spc="-1" strike="noStrike">
                <a:latin typeface="Arial"/>
                <a:ea typeface="Noto Sans CJK SC Regular"/>
              </a:rPr>
              <a:t>p</a:t>
            </a:r>
            <a:r>
              <a:rPr b="0" lang="en-GB" sz="1800" spc="-1" strike="noStrike">
                <a:latin typeface="Arial"/>
                <a:ea typeface="Noto Sans CJK SC Regular"/>
              </a:rPr>
              <a:t>h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29160" y="2041200"/>
            <a:ext cx="10007640" cy="3070800"/>
          </a:xfrm>
          <a:prstGeom prst="rect">
            <a:avLst/>
          </a:prstGeom>
          <a:ln>
            <a:noFill/>
          </a:ln>
        </p:spPr>
      </p:pic>
      <p:sp>
        <p:nvSpPr>
          <p:cNvPr id="207" name="TextShape 1"/>
          <p:cNvSpPr txBox="1"/>
          <p:nvPr/>
        </p:nvSpPr>
        <p:spPr>
          <a:xfrm>
            <a:off x="0" y="0"/>
            <a:ext cx="10080000" cy="56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De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pen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den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ce 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bas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ed 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An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ato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my 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of a 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Lo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op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197280" y="2195280"/>
            <a:ext cx="3186720" cy="1620720"/>
          </a:xfrm>
          <a:prstGeom prst="rect">
            <a:avLst/>
          </a:prstGeom>
          <a:noFill/>
          <a:ln w="25560">
            <a:solidFill>
              <a:srgbClr val="43729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3"/>
          <p:cNvSpPr/>
          <p:nvPr/>
        </p:nvSpPr>
        <p:spPr>
          <a:xfrm>
            <a:off x="3106080" y="4176000"/>
            <a:ext cx="2653920" cy="75492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4"/>
          <p:cNvSpPr/>
          <p:nvPr/>
        </p:nvSpPr>
        <p:spPr>
          <a:xfrm>
            <a:off x="5760000" y="4024440"/>
            <a:ext cx="21006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0000"/>
                </a:solidFill>
                <a:latin typeface="Times New Roman"/>
              </a:rPr>
              <a:t>Loop Critical Payload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1" name="CustomShape 5"/>
          <p:cNvSpPr/>
          <p:nvPr/>
        </p:nvSpPr>
        <p:spPr>
          <a:xfrm>
            <a:off x="11657520" y="706680"/>
            <a:ext cx="3186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Calibri"/>
              </a:rPr>
              <a:t>*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173520" y="720000"/>
            <a:ext cx="3570480" cy="981360"/>
          </a:xfrm>
          <a:prstGeom prst="rect">
            <a:avLst/>
          </a:prstGeom>
          <a:ln>
            <a:noFill/>
          </a:ln>
        </p:spPr>
      </p:pic>
      <p:sp>
        <p:nvSpPr>
          <p:cNvPr id="213" name="CustomShape 6"/>
          <p:cNvSpPr/>
          <p:nvPr/>
        </p:nvSpPr>
        <p:spPr>
          <a:xfrm>
            <a:off x="720000" y="1643040"/>
            <a:ext cx="21006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b9bd5"/>
                </a:solidFill>
                <a:latin typeface="Times New Roman"/>
              </a:rPr>
              <a:t>Loop Iterator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0" y="0"/>
            <a:ext cx="10080000" cy="484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GB" sz="3200" spc="-1" strike="noStrike">
                <a:latin typeface="Arial"/>
              </a:rPr>
              <a:t>Software Parallelisability Metrics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216000" y="1944000"/>
            <a:ext cx="9648000" cy="102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 marL="216000" indent="-216000">
              <a:spcBef>
                <a:spcPts val="2551"/>
              </a:spcBef>
              <a:spcAft>
                <a:spcPts val="255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  <a:ea typeface="Noto Sans CJK SC Regular"/>
              </a:rPr>
              <a:t>Propos</a:t>
            </a:r>
            <a:r>
              <a:rPr b="0" lang="en-GB" sz="2400" spc="-1" strike="noStrike">
                <a:latin typeface="Arial"/>
                <a:ea typeface="Noto Sans CJK SC Regular"/>
              </a:rPr>
              <a:t>ed </a:t>
            </a:r>
            <a:r>
              <a:rPr b="0" lang="en-GB" sz="2400" spc="-1" strike="noStrike">
                <a:latin typeface="Arial"/>
                <a:ea typeface="Noto Sans CJK SC Regular"/>
              </a:rPr>
              <a:t>Softwa</a:t>
            </a:r>
            <a:r>
              <a:rPr b="0" lang="en-GB" sz="2400" spc="-1" strike="noStrike">
                <a:latin typeface="Arial"/>
                <a:ea typeface="Noto Sans CJK SC Regular"/>
              </a:rPr>
              <a:t>re </a:t>
            </a:r>
            <a:r>
              <a:rPr b="0" lang="en-GB" sz="2400" spc="-1" strike="noStrike">
                <a:latin typeface="Arial"/>
                <a:ea typeface="Noto Sans CJK SC Regular"/>
              </a:rPr>
              <a:t>Paralle</a:t>
            </a:r>
            <a:r>
              <a:rPr b="0" lang="en-GB" sz="2400" spc="-1" strike="noStrike">
                <a:latin typeface="Arial"/>
                <a:ea typeface="Noto Sans CJK SC Regular"/>
              </a:rPr>
              <a:t>lisabilit</a:t>
            </a:r>
            <a:r>
              <a:rPr b="0" lang="en-GB" sz="2400" spc="-1" strike="noStrike">
                <a:latin typeface="Arial"/>
                <a:ea typeface="Noto Sans CJK SC Regular"/>
              </a:rPr>
              <a:t>y </a:t>
            </a:r>
            <a:r>
              <a:rPr b="0" lang="en-GB" sz="2400" spc="-1" strike="noStrike">
                <a:latin typeface="Arial"/>
                <a:ea typeface="Noto Sans CJK SC Regular"/>
              </a:rPr>
              <a:t>Metric</a:t>
            </a:r>
            <a:r>
              <a:rPr b="0" lang="en-GB" sz="2400" spc="-1" strike="noStrike">
                <a:latin typeface="Arial"/>
                <a:ea typeface="Noto Sans CJK SC Regular"/>
              </a:rPr>
              <a:t>s</a:t>
            </a:r>
            <a:endParaRPr b="0" lang="en-GB" sz="2400" spc="-1" strike="noStrike">
              <a:latin typeface="Arial"/>
            </a:endParaRPr>
          </a:p>
          <a:p>
            <a:pPr marL="216000" indent="-216000">
              <a:spcBef>
                <a:spcPts val="2551"/>
              </a:spcBef>
              <a:spcAft>
                <a:spcPts val="255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  <a:ea typeface="Noto Sans CJK SC Regular"/>
              </a:rPr>
              <a:t>Metric</a:t>
            </a:r>
            <a:r>
              <a:rPr b="0" lang="en-GB" sz="2400" spc="-1" strike="noStrike">
                <a:latin typeface="Arial"/>
                <a:ea typeface="Noto Sans CJK SC Regular"/>
              </a:rPr>
              <a:t>s </a:t>
            </a:r>
            <a:r>
              <a:rPr b="0" lang="en-GB" sz="2400" spc="-1" strike="noStrike">
                <a:latin typeface="Arial"/>
                <a:ea typeface="Noto Sans CJK SC Regular"/>
              </a:rPr>
              <a:t>Correl</a:t>
            </a:r>
            <a:r>
              <a:rPr b="0" lang="en-GB" sz="2400" spc="-1" strike="noStrike">
                <a:latin typeface="Arial"/>
                <a:ea typeface="Noto Sans CJK SC Regular"/>
              </a:rPr>
              <a:t>ation </a:t>
            </a:r>
            <a:r>
              <a:rPr b="0" lang="en-GB" sz="2400" spc="-1" strike="noStrike">
                <a:latin typeface="Arial"/>
                <a:ea typeface="Noto Sans CJK SC Regular"/>
              </a:rPr>
              <a:t>with </a:t>
            </a:r>
            <a:r>
              <a:rPr b="0" lang="en-GB" sz="2400" spc="-1" strike="noStrike">
                <a:latin typeface="Arial"/>
                <a:ea typeface="Noto Sans CJK SC Regular"/>
              </a:rPr>
              <a:t>Loop </a:t>
            </a:r>
            <a:r>
              <a:rPr b="0" lang="en-GB" sz="2400" spc="-1" strike="noStrike">
                <a:latin typeface="Arial"/>
                <a:ea typeface="Noto Sans CJK SC Regular"/>
              </a:rPr>
              <a:t>Paralle</a:t>
            </a:r>
            <a:r>
              <a:rPr b="0" lang="en-GB" sz="2400" spc="-1" strike="noStrike">
                <a:latin typeface="Arial"/>
                <a:ea typeface="Noto Sans CJK SC Regular"/>
              </a:rPr>
              <a:t>lisabilit</a:t>
            </a:r>
            <a:r>
              <a:rPr b="0" lang="en-GB" sz="2400" spc="-1" strike="noStrike">
                <a:latin typeface="Arial"/>
                <a:ea typeface="Noto Sans CJK SC Regular"/>
              </a:rPr>
              <a:t>y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0" y="0"/>
            <a:ext cx="10080000" cy="51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Softwa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re 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Metric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s for 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Paralle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lism 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[40]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217" name="Table 2"/>
          <p:cNvGraphicFramePr/>
          <p:nvPr/>
        </p:nvGraphicFramePr>
        <p:xfrm>
          <a:off x="144000" y="511920"/>
          <a:ext cx="9791280" cy="4637880"/>
        </p:xfrm>
        <a:graphic>
          <a:graphicData uri="http://schemas.openxmlformats.org/drawingml/2006/table">
            <a:tbl>
              <a:tblPr/>
              <a:tblGrid>
                <a:gridCol w="1107360"/>
                <a:gridCol w="1297080"/>
                <a:gridCol w="2869200"/>
                <a:gridCol w="4518000"/>
              </a:tblGrid>
              <a:tr h="48924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Metric Group</a:t>
                      </a:r>
                      <a:endParaRPr b="1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729fc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Metric</a:t>
                      </a:r>
                      <a:endParaRPr b="1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729fc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/>
                      <a:r>
                        <a:rPr b="1" lang="en-GB" sz="1000" spc="-1" strike="noStrike">
                          <a:latin typeface="Times New Roman"/>
                        </a:rPr>
                        <a:t>Metric Definition</a:t>
                      </a:r>
                      <a:endParaRPr b="1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729fc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Intuition</a:t>
                      </a:r>
                      <a:endParaRPr b="1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729fcf"/>
                    </a:solidFill>
                  </a:tcPr>
                </a:tc>
              </a:tr>
              <a:tr h="396720">
                <a:tc rowSpan="4"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Loop Proportions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Absolute Size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>
                        <a:alpha val="20000"/>
                      </a:srgb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/>
                      <a:r>
                        <a:rPr b="0" i="1" lang="en-GB" sz="1000" spc="-1" strike="noStrike">
                          <a:latin typeface="Times New Roman"/>
                        </a:rPr>
                        <a:t>Number of LLVM IR instructions in a whole loop</a:t>
                      </a:r>
                      <a:endParaRPr b="0" i="1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>
                        <a:alpha val="20000"/>
                      </a:srgb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The bigger the loop, the harder it is to parallelize it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>
                        <a:alpha val="20000"/>
                      </a:srgbClr>
                    </a:solidFill>
                  </a:tcPr>
                </a:tc>
              </a:tr>
              <a:tr h="216000">
                <a:tc vMerge="1"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Payload Fraction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The smaller the payload fraction (hence, the more complex iterator is), the harder it is to parallelize a loop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</a:tr>
              <a:tr h="248400">
                <a:tc vMerge="1"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Proper SCCs Number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>
                        <a:alpha val="20000"/>
                      </a:srgb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/>
                      <a:r>
                        <a:rPr b="0" i="1" lang="en-GB" sz="1000" spc="-1" strike="noStrike">
                          <a:latin typeface="Times New Roman"/>
                        </a:rPr>
                        <a:t>Number of SCCs with more than one LLVM IR instruction in a payload of a loop</a:t>
                      </a:r>
                      <a:endParaRPr b="0" i="1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>
                        <a:alpha val="20000"/>
                      </a:srgb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The more proper SCCs we have, the harder this loop is for parallelization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>
                        <a:alpha val="20000"/>
                      </a:srgbClr>
                    </a:solidFill>
                  </a:tcPr>
                </a:tc>
              </a:tr>
              <a:tr h="216000">
                <a:tc vMerge="1"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Critical Payload Fraction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The bigger the critical part of a loop, the harder it is to parallelize a loop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</a:tr>
              <a:tr h="216000">
                <a:tc rowSpan="2"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Loop Dependencies Number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Payload Dependencies Number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>
                        <a:alpha val="20000"/>
                      </a:srgb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/>
                      <a:r>
                        <a:rPr b="0" i="1" lang="en-GB" sz="1000" spc="-1" strike="noStrike">
                          <a:latin typeface="Times New Roman"/>
                          <a:ea typeface="Noto Sans CJK SC Regular"/>
                        </a:rPr>
                        <a:t>Number of PDG edges in a payload (</a:t>
                      </a:r>
                      <a:r>
                        <a:rPr b="1" i="1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True</a:t>
                      </a: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, </a:t>
                      </a:r>
                      <a:r>
                        <a:rPr b="1" i="1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Anti</a:t>
                      </a: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, </a:t>
                      </a:r>
                      <a:r>
                        <a:rPr b="1" i="1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Output</a:t>
                      </a: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and </a:t>
                      </a:r>
                      <a:r>
                        <a:rPr b="1" i="1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Total)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>
                        <a:alpha val="20000"/>
                      </a:srgbClr>
                    </a:solidFill>
                  </a:tcPr>
                </a:tc>
                <a:tc rowSpan="2"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The more dependencies we have, especially in the critical part of a loop payload, the harder it is to parallelize a loop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>
                        <a:alpha val="20000"/>
                      </a:srgbClr>
                    </a:solidFill>
                  </a:tcPr>
                </a:tc>
              </a:tr>
              <a:tr h="216000">
                <a:tc vMerge="1"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Critical Payload Dependencies Number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/>
                      <a:r>
                        <a:rPr b="0" i="1" lang="en-GB" sz="1000" spc="-1" strike="noStrike">
                          <a:latin typeface="Times New Roman"/>
                          <a:ea typeface="Noto Sans CJK SC Regular"/>
                        </a:rPr>
                        <a:t>Number of PDG edges in a critical payload (</a:t>
                      </a:r>
                      <a:r>
                        <a:rPr b="1" i="1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True</a:t>
                      </a: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, </a:t>
                      </a:r>
                      <a:r>
                        <a:rPr b="1" i="1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Anti</a:t>
                      </a: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, </a:t>
                      </a:r>
                      <a:r>
                        <a:rPr b="1" i="1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Output</a:t>
                      </a: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and </a:t>
                      </a:r>
                      <a:r>
                        <a:rPr b="1" i="1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Total)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  <a:tc vMerge="1"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</a:tr>
              <a:tr h="216000">
                <a:tc rowSpan="2"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Loop Cohesion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Iterator/Payload Cohesion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>
                        <a:alpha val="20000"/>
                      </a:srgbClr>
                    </a:solidFill>
                  </a:tcPr>
                </a:tc>
                <a:tc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>
                        <a:alpha val="20000"/>
                      </a:srgb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r>
                        <a:rPr b="0" lang="en-GB" sz="1000" spc="-1" strike="noStrike">
                          <a:latin typeface="Times New Roman"/>
                        </a:rPr>
                        <a:t>No apparent intuition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>
                        <a:alpha val="20000"/>
                      </a:srgbClr>
                    </a:solidFill>
                  </a:tcPr>
                </a:tc>
              </a:tr>
              <a:tr h="216000">
                <a:tc vMerge="1"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Critical/Regular Payload Cohesion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The tighter a regular payload is coupled with payload’s critical part (more edges in between, bigger cohesion value), the harder it is to parallelize a loop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</a:tr>
              <a:tr h="434520">
                <a:tc rowSpan="2">
                  <a:txBody>
                    <a:bodyPr lIns="90000" rIns="90000" tIns="45000" bIns="45000" anchor="ctr">
                      <a:noAutofit/>
                    </a:bodyPr>
                    <a:p>
                      <a:pPr algn="ctr"/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Loop Instruction Nature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Call instructions count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i="1" lang="en-GB" sz="1000" spc="-1" strike="noStrike">
                          <a:latin typeface="Times New Roman"/>
                          <a:ea typeface="Noto Sans CJK SC Regular"/>
                        </a:rPr>
                        <a:t>Number of call instructions in iterator, payload and  critical payload of a loop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r>
                        <a:rPr b="0" lang="en-GB" sz="1000" spc="-1" strike="noStrike">
                          <a:latin typeface="Times New Roman"/>
                        </a:rPr>
                        <a:t>Uninlined calls prevent loop parallelisation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</a:tr>
              <a:tr h="434520">
                <a:tc vMerge="1"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lIns="90000" rIns="90000" tIns="45000" bIns="45000">
                      <a:noAutofit/>
                    </a:bodyPr>
                    <a:p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Branch instructions count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i="1" lang="en-GB" sz="1000" spc="-1" strike="noStrike">
                          <a:latin typeface="Times New Roman"/>
                          <a:ea typeface="Noto Sans CJK SC Regular"/>
                        </a:rPr>
                        <a:t>Number of branch instructions in iterator, payload and  critical payload of a loop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marL="91440" marR="9144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 lIns="90000" rIns="90000" tIns="45000" bIns="45000">
                      <a:noAutofit/>
                    </a:bodyPr>
                    <a:p>
                      <a:r>
                        <a:rPr b="0" lang="en-GB" sz="1000" spc="-1" strike="noStrike">
                          <a:latin typeface="Times New Roman"/>
                        </a:rPr>
                        <a:t>Branch instructions implement breaks, returns and a complicated CF in a loop body, what effectively hinders loop parallelisation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ee6ef"/>
                    </a:solidFill>
                  </a:tcPr>
                </a:tc>
              </a:tr>
            </a:tbl>
          </a:graphicData>
        </a:graphic>
      </p:graphicFrame>
      <mc:AlternateContent>
        <mc:Choice xmlns:a14="http://schemas.microsoft.com/office/drawing/2010/main" Requires="a14">
          <p:sp>
            <p:nvSpPr>
              <p:cNvPr id="218" name="Formula 3"/>
              <p:cNvSpPr txBox="1"/>
              <p:nvPr/>
            </p:nvSpPr>
            <p:spPr>
              <a:xfrm>
                <a:off x="2995200" y="2160000"/>
                <a:ext cx="2044800" cy="306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Critical</m:t>
                        </m:r>
                        <m:r>
                          <m:t xml:space="preserve">Payload</m:t>
                        </m:r>
                        <m:r>
                          <m:t xml:space="preserve">Instructions</m:t>
                        </m:r>
                        <m:r>
                          <m:t xml:space="preserve">Number</m:t>
                        </m:r>
                      </m:num>
                      <m:den>
                        <m:r>
                          <m:t xml:space="preserve">Payload</m:t>
                        </m:r>
                        <m:r>
                          <m:t xml:space="preserve">Instructions</m:t>
                        </m:r>
                        <m:r>
                          <m:t xml:space="preserve">Number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19" name="Formula 4"/>
              <p:cNvSpPr txBox="1"/>
              <p:nvPr/>
            </p:nvSpPr>
            <p:spPr>
              <a:xfrm>
                <a:off x="3096000" y="1429200"/>
                <a:ext cx="1677600" cy="298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Payload</m:t>
                        </m:r>
                        <m:r>
                          <m:t xml:space="preserve">Instructions</m:t>
                        </m:r>
                        <m:r>
                          <m:t xml:space="preserve">Number</m:t>
                        </m:r>
                      </m:num>
                      <m:den>
                        <m:r>
                          <m:t xml:space="preserve">Total</m:t>
                        </m:r>
                        <m:r>
                          <m:t xml:space="preserve">Loop</m:t>
                        </m:r>
                        <m:r>
                          <m:t xml:space="preserve">Instructions</m:t>
                        </m:r>
                        <m:r>
                          <m:t xml:space="preserve">Number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20" name="Formula 5"/>
              <p:cNvSpPr txBox="1"/>
              <p:nvPr/>
            </p:nvSpPr>
            <p:spPr>
              <a:xfrm>
                <a:off x="2822400" y="3574800"/>
                <a:ext cx="2289600" cy="313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Edges</m:t>
                        </m:r>
                        <m:r>
                          <m:t xml:space="preserve">Number</m:t>
                        </m:r>
                        <m:r>
                          <m:t xml:space="preserve">Between</m:t>
                        </m:r>
                        <m:f>
                          <m:fPr>
                            <m:type m:val="lin"/>
                          </m:fPr>
                          <m:num>
                            <m:r>
                              <m:t xml:space="preserve">Iterator</m:t>
                            </m:r>
                          </m:num>
                          <m:den>
                            <m:r>
                              <m:t xml:space="preserve">Payload</m:t>
                            </m:r>
                          </m:den>
                        </m:f>
                      </m:num>
                      <m:den>
                        <m:r>
                          <m:t xml:space="preserve">Total</m:t>
                        </m:r>
                        <m:r>
                          <m:t xml:space="preserve">Loop</m:t>
                        </m:r>
                        <m:r>
                          <m:t xml:space="preserve">Edges</m:t>
                        </m:r>
                        <m:r>
                          <m:t xml:space="preserve">Number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21" name="Formula 6"/>
              <p:cNvSpPr txBox="1"/>
              <p:nvPr/>
            </p:nvSpPr>
            <p:spPr>
              <a:xfrm>
                <a:off x="2592000" y="3958920"/>
                <a:ext cx="2736000" cy="288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Edges</m:t>
                        </m:r>
                        <m:r>
                          <m:t xml:space="preserve">Number</m:t>
                        </m:r>
                        <m:r>
                          <m:t xml:space="preserve">Between</m:t>
                        </m:r>
                        <m:f>
                          <m:fPr>
                            <m:type m:val="lin"/>
                          </m:fPr>
                          <m:num>
                            <m:r>
                              <m:t xml:space="preserve">Critical</m:t>
                            </m:r>
                          </m:num>
                          <m:den>
                            <m:r>
                              <m:t xml:space="preserve">Non</m:t>
                            </m:r>
                          </m:den>
                        </m:f>
                        <m:r>
                          <m:rPr>
                            <m:lit/>
                            <m:nor/>
                          </m:rPr>
                          <m:t xml:space="preserve">-</m:t>
                        </m:r>
                        <m:r>
                          <m:t xml:space="preserve">critical</m:t>
                        </m:r>
                        <m:r>
                          <m:t xml:space="preserve">Payload</m:t>
                        </m:r>
                      </m:num>
                      <m:den>
                        <m:r>
                          <m:t xml:space="preserve">Total</m:t>
                        </m:r>
                        <m:r>
                          <m:t xml:space="preserve">Payload</m:t>
                        </m:r>
                        <m:r>
                          <m:t xml:space="preserve">Edges</m:t>
                        </m:r>
                        <m:r>
                          <m:t xml:space="preserve">Number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1224000" y="360000"/>
            <a:ext cx="7056000" cy="5378040"/>
          </a:xfrm>
          <a:prstGeom prst="rect">
            <a:avLst/>
          </a:prstGeom>
          <a:ln>
            <a:noFill/>
          </a:ln>
        </p:spPr>
      </p:pic>
      <p:sp>
        <p:nvSpPr>
          <p:cNvPr id="223" name="TextShape 1"/>
          <p:cNvSpPr txBox="1"/>
          <p:nvPr/>
        </p:nvSpPr>
        <p:spPr>
          <a:xfrm>
            <a:off x="0" y="0"/>
            <a:ext cx="10080000" cy="51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Softwa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re 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Metric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s for 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Paralle</a:t>
            </a: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lism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14565</TotalTime>
  <Application>LibreOffice/6.1.4.2$Linux_X86_64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2018-12-28T17:04:25Z</dcterms:created>
  <dc:creator/>
  <dc:description/>
  <dc:language>en-GB</dc:language>
  <cp:lastModifiedBy/>
  <dcterms:modified xsi:type="dcterms:W3CDTF">2019-01-22T18:27:46Z</dcterms:modified>
  <cp:revision>288</cp:revision>
  <dc:subject/>
  <dc:title/>
</cp:coreProperties>
</file>